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drawings/drawing2.xml" ContentType="application/vnd.openxmlformats-officedocument.drawingml.chartshape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3.xml" ContentType="application/vnd.openxmlformats-officedocument.drawingml.chart+xml"/>
  <Override PartName="/ppt/drawings/drawing3.xml" ContentType="application/vnd.openxmlformats-officedocument.drawingml.chartshape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9" r:id="rId4"/>
  </p:sldMasterIdLst>
  <p:notesMasterIdLst>
    <p:notesMasterId r:id="rId117"/>
  </p:notesMasterIdLst>
  <p:handoutMasterIdLst>
    <p:handoutMasterId r:id="rId118"/>
  </p:handoutMasterIdLst>
  <p:sldIdLst>
    <p:sldId id="289" r:id="rId5"/>
    <p:sldId id="395" r:id="rId6"/>
    <p:sldId id="258" r:id="rId7"/>
    <p:sldId id="290" r:id="rId8"/>
    <p:sldId id="357" r:id="rId9"/>
    <p:sldId id="358" r:id="rId10"/>
    <p:sldId id="368" r:id="rId11"/>
    <p:sldId id="378" r:id="rId12"/>
    <p:sldId id="380" r:id="rId13"/>
    <p:sldId id="379" r:id="rId14"/>
    <p:sldId id="381" r:id="rId15"/>
    <p:sldId id="385" r:id="rId16"/>
    <p:sldId id="373" r:id="rId17"/>
    <p:sldId id="369" r:id="rId18"/>
    <p:sldId id="272" r:id="rId19"/>
    <p:sldId id="377" r:id="rId20"/>
    <p:sldId id="264" r:id="rId21"/>
    <p:sldId id="386" r:id="rId22"/>
    <p:sldId id="387" r:id="rId23"/>
    <p:sldId id="278" r:id="rId24"/>
    <p:sldId id="295" r:id="rId25"/>
    <p:sldId id="398" r:id="rId26"/>
    <p:sldId id="388" r:id="rId27"/>
    <p:sldId id="372" r:id="rId28"/>
    <p:sldId id="389" r:id="rId29"/>
    <p:sldId id="390" r:id="rId30"/>
    <p:sldId id="391" r:id="rId31"/>
    <p:sldId id="384" r:id="rId32"/>
    <p:sldId id="376" r:id="rId33"/>
    <p:sldId id="284" r:id="rId34"/>
    <p:sldId id="285" r:id="rId35"/>
    <p:sldId id="288" r:id="rId36"/>
    <p:sldId id="374" r:id="rId37"/>
    <p:sldId id="375" r:id="rId38"/>
    <p:sldId id="392" r:id="rId39"/>
    <p:sldId id="412" r:id="rId40"/>
    <p:sldId id="393" r:id="rId41"/>
    <p:sldId id="382" r:id="rId42"/>
    <p:sldId id="279" r:id="rId43"/>
    <p:sldId id="280" r:id="rId44"/>
    <p:sldId id="282" r:id="rId45"/>
    <p:sldId id="365" r:id="rId46"/>
    <p:sldId id="396" r:id="rId47"/>
    <p:sldId id="397" r:id="rId48"/>
    <p:sldId id="352" r:id="rId49"/>
    <p:sldId id="354" r:id="rId50"/>
    <p:sldId id="353" r:id="rId51"/>
    <p:sldId id="370" r:id="rId52"/>
    <p:sldId id="359" r:id="rId53"/>
    <p:sldId id="399" r:id="rId54"/>
    <p:sldId id="402" r:id="rId55"/>
    <p:sldId id="403" r:id="rId56"/>
    <p:sldId id="404" r:id="rId57"/>
    <p:sldId id="407" r:id="rId58"/>
    <p:sldId id="405" r:id="rId59"/>
    <p:sldId id="406" r:id="rId60"/>
    <p:sldId id="401" r:id="rId61"/>
    <p:sldId id="408" r:id="rId62"/>
    <p:sldId id="409" r:id="rId63"/>
    <p:sldId id="410" r:id="rId64"/>
    <p:sldId id="394" r:id="rId65"/>
    <p:sldId id="433" r:id="rId66"/>
    <p:sldId id="413" r:id="rId67"/>
    <p:sldId id="414" r:id="rId68"/>
    <p:sldId id="317" r:id="rId69"/>
    <p:sldId id="283" r:id="rId70"/>
    <p:sldId id="339" r:id="rId71"/>
    <p:sldId id="362" r:id="rId72"/>
    <p:sldId id="311" r:id="rId73"/>
    <p:sldId id="360" r:id="rId74"/>
    <p:sldId id="415" r:id="rId75"/>
    <p:sldId id="416" r:id="rId76"/>
    <p:sldId id="383" r:id="rId77"/>
    <p:sldId id="417" r:id="rId78"/>
    <p:sldId id="418" r:id="rId79"/>
    <p:sldId id="419" r:id="rId80"/>
    <p:sldId id="367" r:id="rId81"/>
    <p:sldId id="420" r:id="rId82"/>
    <p:sldId id="421" r:id="rId83"/>
    <p:sldId id="422" r:id="rId84"/>
    <p:sldId id="423" r:id="rId85"/>
    <p:sldId id="424" r:id="rId86"/>
    <p:sldId id="425" r:id="rId87"/>
    <p:sldId id="426" r:id="rId88"/>
    <p:sldId id="427" r:id="rId89"/>
    <p:sldId id="428" r:id="rId90"/>
    <p:sldId id="429" r:id="rId91"/>
    <p:sldId id="430" r:id="rId92"/>
    <p:sldId id="366" r:id="rId93"/>
    <p:sldId id="431" r:id="rId94"/>
    <p:sldId id="432" r:id="rId95"/>
    <p:sldId id="435" r:id="rId96"/>
    <p:sldId id="627" r:id="rId97"/>
    <p:sldId id="622" r:id="rId98"/>
    <p:sldId id="628" r:id="rId99"/>
    <p:sldId id="437" r:id="rId100"/>
    <p:sldId id="620" r:id="rId101"/>
    <p:sldId id="621" r:id="rId102"/>
    <p:sldId id="299" r:id="rId103"/>
    <p:sldId id="312" r:id="rId104"/>
    <p:sldId id="309" r:id="rId105"/>
    <p:sldId id="310" r:id="rId106"/>
    <p:sldId id="313" r:id="rId107"/>
    <p:sldId id="303" r:id="rId108"/>
    <p:sldId id="623" r:id="rId109"/>
    <p:sldId id="335" r:id="rId110"/>
    <p:sldId id="625" r:id="rId111"/>
    <p:sldId id="629" r:id="rId112"/>
    <p:sldId id="631" r:id="rId113"/>
    <p:sldId id="630" r:id="rId114"/>
    <p:sldId id="624" r:id="rId115"/>
    <p:sldId id="626" r:id="rId11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BD17"/>
    <a:srgbClr val="FFBA03"/>
    <a:srgbClr val="ECB409"/>
    <a:srgbClr val="000000"/>
    <a:srgbClr val="054317"/>
    <a:srgbClr val="1A6613"/>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8" autoAdjust="0"/>
    <p:restoredTop sz="90222" autoAdjust="0"/>
  </p:normalViewPr>
  <p:slideViewPr>
    <p:cSldViewPr>
      <p:cViewPr>
        <p:scale>
          <a:sx n="100" d="100"/>
          <a:sy n="100" d="100"/>
        </p:scale>
        <p:origin x="999"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2361"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handoutMaster" Target="handoutMasters/handout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presProps" Target="pres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Data Science Life Cycle</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EDA7-40B5-AEF1-CD8941DAC9B9}"/>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EDA7-40B5-AEF1-CD8941DAC9B9}"/>
              </c:ext>
            </c:extLst>
          </c:dPt>
          <c:dPt>
            <c:idx val="2"/>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EDA7-40B5-AEF1-CD8941DAC9B9}"/>
              </c:ext>
            </c:extLst>
          </c:dPt>
          <c:dPt>
            <c:idx val="3"/>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EDA7-40B5-AEF1-CD8941DAC9B9}"/>
              </c:ext>
            </c:extLst>
          </c:dPt>
          <c:dPt>
            <c:idx val="4"/>
            <c:bubble3D val="0"/>
            <c:spPr>
              <a:solidFill>
                <a:schemeClr val="accent3">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EDA7-40B5-AEF1-CD8941DAC9B9}"/>
              </c:ext>
            </c:extLst>
          </c:dPt>
          <c:dPt>
            <c:idx val="5"/>
            <c:bubble3D val="0"/>
            <c:spPr>
              <a:solidFill>
                <a:schemeClr val="accent5">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EDA7-40B5-AEF1-CD8941DAC9B9}"/>
              </c:ext>
            </c:extLst>
          </c:dPt>
          <c:dPt>
            <c:idx val="6"/>
            <c:bubble3D val="0"/>
            <c:spPr>
              <a:solidFill>
                <a:schemeClr val="accent1">
                  <a:lumMod val="80000"/>
                  <a:lumOff val="2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D-EDA7-40B5-AEF1-CD8941DAC9B9}"/>
              </c:ext>
            </c:extLst>
          </c:dPt>
          <c:dLbls>
            <c:dLbl>
              <c:idx val="0"/>
              <c:layout>
                <c:manualLayout>
                  <c:x val="1.7857142857142863E-2"/>
                  <c:y val="-1.5217391304347867E-2"/>
                </c:manualLayout>
              </c:layout>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16848952474690665"/>
                      <c:h val="0.11871739130434783"/>
                    </c:manualLayout>
                  </c15:layout>
                </c:ext>
                <c:ext xmlns:c16="http://schemas.microsoft.com/office/drawing/2014/chart" uri="{C3380CC4-5D6E-409C-BE32-E72D297353CC}">
                  <c16:uniqueId val="{00000001-EDA7-40B5-AEF1-CD8941DAC9B9}"/>
                </c:ext>
              </c:extLst>
            </c:dLbl>
            <c:dLbl>
              <c:idx val="1"/>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3-EDA7-40B5-AEF1-CD8941DAC9B9}"/>
                </c:ext>
              </c:extLst>
            </c:dLbl>
            <c:dLbl>
              <c:idx val="2"/>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5-EDA7-40B5-AEF1-CD8941DAC9B9}"/>
                </c:ext>
              </c:extLst>
            </c:dLbl>
            <c:dLbl>
              <c:idx val="3"/>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7-EDA7-40B5-AEF1-CD8941DAC9B9}"/>
                </c:ext>
              </c:extLst>
            </c:dLbl>
            <c:dLbl>
              <c:idx val="4"/>
              <c:layout>
                <c:manualLayout>
                  <c:x val="0"/>
                  <c:y val="-9.7087378640776691E-3"/>
                </c:manualLayout>
              </c:layout>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13339869281045752"/>
                      <c:h val="0.12769417475728156"/>
                    </c:manualLayout>
                  </c15:layout>
                </c:ext>
                <c:ext xmlns:c16="http://schemas.microsoft.com/office/drawing/2014/chart" uri="{C3380CC4-5D6E-409C-BE32-E72D297353CC}">
                  <c16:uniqueId val="{00000009-EDA7-40B5-AEF1-CD8941DAC9B9}"/>
                </c:ext>
              </c:extLst>
            </c:dLbl>
            <c:dLbl>
              <c:idx val="5"/>
              <c:layout>
                <c:manualLayout>
                  <c:x val="3.720296681664792E-3"/>
                  <c:y val="3.2609551523450978E-3"/>
                </c:manualLayout>
              </c:layout>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1738095238095236"/>
                      <c:h val="0.10236956521739132"/>
                    </c:manualLayout>
                  </c15:layout>
                </c:ext>
                <c:ext xmlns:c16="http://schemas.microsoft.com/office/drawing/2014/chart" uri="{C3380CC4-5D6E-409C-BE32-E72D297353CC}">
                  <c16:uniqueId val="{0000000B-EDA7-40B5-AEF1-CD8941DAC9B9}"/>
                </c:ext>
              </c:extLst>
            </c:dLbl>
            <c:dLbl>
              <c:idx val="6"/>
              <c:layout>
                <c:manualLayout>
                  <c:x val="7.440534776902887E-3"/>
                  <c:y val="-1.9565217391304349E-2"/>
                </c:manualLayout>
              </c:layout>
              <c:tx>
                <c:rich>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r>
                      <a:rPr lang="en-US" dirty="0"/>
                      <a:t>Comms.</a:t>
                    </a:r>
                  </a:p>
                </c:rich>
              </c:tx>
              <c:spPr>
                <a:noFill/>
                <a:ln>
                  <a:noFill/>
                </a:ln>
                <a:effectLst/>
              </c:spPr>
              <c:showLegendKey val="0"/>
              <c:showVal val="0"/>
              <c:showCatName val="1"/>
              <c:showSerName val="0"/>
              <c:showPercent val="0"/>
              <c:showBubbleSize val="0"/>
              <c:extLst>
                <c:ext xmlns:c15="http://schemas.microsoft.com/office/drawing/2012/chart" uri="{CE6537A1-D6FC-4f65-9D91-7224C49458BB}">
                  <c15:layout>
                    <c:manualLayout>
                      <c:w val="0.2152157152230971"/>
                      <c:h val="0.11871739130434783"/>
                    </c:manualLayout>
                  </c15:layout>
                </c:ext>
                <c:ext xmlns:c16="http://schemas.microsoft.com/office/drawing/2014/chart" uri="{C3380CC4-5D6E-409C-BE32-E72D297353CC}">
                  <c16:uniqueId val="{0000000D-EDA7-40B5-AEF1-CD8941DAC9B9}"/>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showLeaderLines val="0"/>
            <c:extLst>
              <c:ext xmlns:c15="http://schemas.microsoft.com/office/drawing/2012/chart" uri="{CE6537A1-D6FC-4f65-9D91-7224C49458BB}"/>
            </c:extLst>
          </c:dLbls>
          <c:cat>
            <c:strRef>
              <c:f>Sheet1!$A$2:$A$8</c:f>
              <c:strCache>
                <c:ptCount val="7"/>
                <c:pt idx="0">
                  <c:v>Business Understanding</c:v>
                </c:pt>
                <c:pt idx="1">
                  <c:v>Data Mining</c:v>
                </c:pt>
                <c:pt idx="2">
                  <c:v>Data Cleaning</c:v>
                </c:pt>
                <c:pt idx="3">
                  <c:v>Data Exploration</c:v>
                </c:pt>
                <c:pt idx="4">
                  <c:v>Feature Engineering</c:v>
                </c:pt>
                <c:pt idx="5">
                  <c:v>Modeling Building</c:v>
                </c:pt>
                <c:pt idx="6">
                  <c:v>Communications</c:v>
                </c:pt>
              </c:strCache>
            </c:strRef>
          </c:cat>
          <c:val>
            <c:numRef>
              <c:f>Sheet1!$B$2:$B$8</c:f>
              <c:numCache>
                <c:formatCode>General</c:formatCode>
                <c:ptCount val="7"/>
                <c:pt idx="0">
                  <c:v>14.2</c:v>
                </c:pt>
                <c:pt idx="1">
                  <c:v>14.2</c:v>
                </c:pt>
                <c:pt idx="2">
                  <c:v>14.2</c:v>
                </c:pt>
                <c:pt idx="3">
                  <c:v>14.2</c:v>
                </c:pt>
                <c:pt idx="4">
                  <c:v>14.2</c:v>
                </c:pt>
                <c:pt idx="5">
                  <c:v>14.2</c:v>
                </c:pt>
                <c:pt idx="6">
                  <c:v>14.2</c:v>
                </c:pt>
              </c:numCache>
            </c:numRef>
          </c:val>
          <c:extLst>
            <c:ext xmlns:c16="http://schemas.microsoft.com/office/drawing/2014/chart" uri="{C3380CC4-5D6E-409C-BE32-E72D297353CC}">
              <c16:uniqueId val="{0000000E-EDA7-40B5-AEF1-CD8941DAC9B9}"/>
            </c:ext>
          </c:extLst>
        </c:ser>
        <c:dLbls>
          <c:showLegendKey val="0"/>
          <c:showVal val="0"/>
          <c:showCatName val="0"/>
          <c:showSerName val="0"/>
          <c:showPercent val="1"/>
          <c:showBubbleSize val="0"/>
          <c:showLeaderLines val="0"/>
        </c:dLbls>
        <c:firstSliceAng val="0"/>
        <c:holeSize val="50"/>
      </c:doughnutChart>
      <c:spPr>
        <a:noFill/>
        <a:ln w="25400">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vert="horz"/>
        <a:lstStyle/>
        <a:p>
          <a:pPr>
            <a:defRPr/>
          </a:pPr>
          <a:endParaRPr lang="en-US"/>
        </a:p>
      </c:txPr>
    </c:title>
    <c:autoTitleDeleted val="0"/>
    <c:plotArea>
      <c:layout/>
      <c:doughnutChart>
        <c:varyColors val="1"/>
        <c:ser>
          <c:idx val="0"/>
          <c:order val="0"/>
          <c:tx>
            <c:strRef>
              <c:f>Sheet1!$B$1</c:f>
              <c:strCache>
                <c:ptCount val="1"/>
                <c:pt idx="0">
                  <c:v>Data Science Life Cycle</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95E3-4C47-BE17-1FD18BCF5EF0}"/>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95E3-4C47-BE17-1FD18BCF5EF0}"/>
              </c:ext>
            </c:extLst>
          </c:dPt>
          <c:dPt>
            <c:idx val="2"/>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95E3-4C47-BE17-1FD18BCF5EF0}"/>
              </c:ext>
            </c:extLst>
          </c:dPt>
          <c:dPt>
            <c:idx val="3"/>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95E3-4C47-BE17-1FD18BCF5EF0}"/>
              </c:ext>
            </c:extLst>
          </c:dPt>
          <c:dPt>
            <c:idx val="4"/>
            <c:bubble3D val="0"/>
            <c:spPr>
              <a:solidFill>
                <a:schemeClr val="accent3">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95E3-4C47-BE17-1FD18BCF5EF0}"/>
              </c:ext>
            </c:extLst>
          </c:dPt>
          <c:dPt>
            <c:idx val="5"/>
            <c:bubble3D val="0"/>
            <c:spPr>
              <a:solidFill>
                <a:schemeClr val="accent5">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95E3-4C47-BE17-1FD18BCF5EF0}"/>
              </c:ext>
            </c:extLst>
          </c:dPt>
          <c:dPt>
            <c:idx val="6"/>
            <c:bubble3D val="0"/>
            <c:spPr>
              <a:solidFill>
                <a:schemeClr val="accent1">
                  <a:lumMod val="80000"/>
                  <a:lumOff val="2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D-95E3-4C47-BE17-1FD18BCF5EF0}"/>
              </c:ext>
            </c:extLst>
          </c:dPt>
          <c:dLbls>
            <c:dLbl>
              <c:idx val="0"/>
              <c:layout>
                <c:manualLayout>
                  <c:x val="1.7857142857142863E-2"/>
                  <c:y val="-1.5217391304347867E-2"/>
                </c:manualLayout>
              </c:layout>
              <c:showLegendKey val="0"/>
              <c:showVal val="0"/>
              <c:showCatName val="1"/>
              <c:showSerName val="0"/>
              <c:showPercent val="0"/>
              <c:showBubbleSize val="0"/>
              <c:extLst>
                <c:ext xmlns:c15="http://schemas.microsoft.com/office/drawing/2012/chart" uri="{CE6537A1-D6FC-4f65-9D91-7224C49458BB}">
                  <c15:layout>
                    <c:manualLayout>
                      <c:w val="0.16848952474690665"/>
                      <c:h val="0.11871739130434783"/>
                    </c:manualLayout>
                  </c15:layout>
                </c:ext>
                <c:ext xmlns:c16="http://schemas.microsoft.com/office/drawing/2014/chart" uri="{C3380CC4-5D6E-409C-BE32-E72D297353CC}">
                  <c16:uniqueId val="{00000001-95E3-4C47-BE17-1FD18BCF5EF0}"/>
                </c:ext>
              </c:extLst>
            </c:dLbl>
            <c:dLbl>
              <c:idx val="4"/>
              <c:layout>
                <c:manualLayout>
                  <c:x val="0"/>
                  <c:y val="-9.7087378640776691E-3"/>
                </c:manualLayout>
              </c:layout>
              <c:showLegendKey val="0"/>
              <c:showVal val="0"/>
              <c:showCatName val="1"/>
              <c:showSerName val="0"/>
              <c:showPercent val="0"/>
              <c:showBubbleSize val="0"/>
              <c:extLst>
                <c:ext xmlns:c15="http://schemas.microsoft.com/office/drawing/2012/chart" uri="{CE6537A1-D6FC-4f65-9D91-7224C49458BB}">
                  <c15:layout>
                    <c:manualLayout>
                      <c:w val="0.13339869281045752"/>
                      <c:h val="0.12769417475728156"/>
                    </c:manualLayout>
                  </c15:layout>
                </c:ext>
                <c:ext xmlns:c16="http://schemas.microsoft.com/office/drawing/2014/chart" uri="{C3380CC4-5D6E-409C-BE32-E72D297353CC}">
                  <c16:uniqueId val="{00000009-95E3-4C47-BE17-1FD18BCF5EF0}"/>
                </c:ext>
              </c:extLst>
            </c:dLbl>
            <c:dLbl>
              <c:idx val="5"/>
              <c:layout>
                <c:manualLayout>
                  <c:x val="3.720296681664792E-3"/>
                  <c:y val="3.2609551523450978E-3"/>
                </c:manualLayout>
              </c:layout>
              <c:spPr>
                <a:noFill/>
                <a:ln>
                  <a:noFill/>
                </a:ln>
                <a:effectLst/>
              </c:spPr>
              <c:txPr>
                <a:bodyPr rot="0" vert="horz"/>
                <a:lstStyle/>
                <a:p>
                  <a:pPr>
                    <a:defRPr/>
                  </a:pPr>
                  <a:endParaRPr lang="en-US"/>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1738095238095236"/>
                      <c:h val="0.10236956521739132"/>
                    </c:manualLayout>
                  </c15:layout>
                </c:ext>
                <c:ext xmlns:c16="http://schemas.microsoft.com/office/drawing/2014/chart" uri="{C3380CC4-5D6E-409C-BE32-E72D297353CC}">
                  <c16:uniqueId val="{0000000B-95E3-4C47-BE17-1FD18BCF5EF0}"/>
                </c:ext>
              </c:extLst>
            </c:dLbl>
            <c:dLbl>
              <c:idx val="6"/>
              <c:layout>
                <c:manualLayout>
                  <c:x val="7.440534776902887E-3"/>
                  <c:y val="-1.9565217391304349E-2"/>
                </c:manualLayout>
              </c:layout>
              <c:tx>
                <c:rich>
                  <a:bodyPr/>
                  <a:lstStyle/>
                  <a:p>
                    <a:r>
                      <a:rPr lang="en-US"/>
                      <a:t>Comms.</a:t>
                    </a:r>
                  </a:p>
                </c:rich>
              </c:tx>
              <c:showLegendKey val="0"/>
              <c:showVal val="0"/>
              <c:showCatName val="1"/>
              <c:showSerName val="0"/>
              <c:showPercent val="0"/>
              <c:showBubbleSize val="0"/>
              <c:extLst>
                <c:ext xmlns:c15="http://schemas.microsoft.com/office/drawing/2012/chart" uri="{CE6537A1-D6FC-4f65-9D91-7224C49458BB}">
                  <c15:layout>
                    <c:manualLayout>
                      <c:w val="0.2152157152230971"/>
                      <c:h val="0.11871739130434783"/>
                    </c:manualLayout>
                  </c15:layout>
                </c:ext>
                <c:ext xmlns:c16="http://schemas.microsoft.com/office/drawing/2014/chart" uri="{C3380CC4-5D6E-409C-BE32-E72D297353CC}">
                  <c16:uniqueId val="{0000000D-95E3-4C47-BE17-1FD18BCF5EF0}"/>
                </c:ext>
              </c:extLst>
            </c:dLbl>
            <c:spPr>
              <a:noFill/>
              <a:ln>
                <a:noFill/>
              </a:ln>
              <a:effectLst/>
            </c:spPr>
            <c:txPr>
              <a:bodyPr rot="0" vert="horz"/>
              <a:lstStyle/>
              <a:p>
                <a:pPr>
                  <a:defRPr/>
                </a:pPr>
                <a:endParaRPr lang="en-US"/>
              </a:p>
            </c:txPr>
            <c:showLegendKey val="0"/>
            <c:showVal val="0"/>
            <c:showCatName val="1"/>
            <c:showSerName val="0"/>
            <c:showPercent val="0"/>
            <c:showBubbleSize val="0"/>
            <c:showLeaderLines val="0"/>
            <c:extLst>
              <c:ext xmlns:c15="http://schemas.microsoft.com/office/drawing/2012/chart" uri="{CE6537A1-D6FC-4f65-9D91-7224C49458BB}"/>
            </c:extLst>
          </c:dLbls>
          <c:cat>
            <c:strRef>
              <c:f>Sheet1!$A$2:$A$8</c:f>
              <c:strCache>
                <c:ptCount val="7"/>
                <c:pt idx="0">
                  <c:v>Business Understanding</c:v>
                </c:pt>
                <c:pt idx="1">
                  <c:v>Data Mining</c:v>
                </c:pt>
                <c:pt idx="2">
                  <c:v>Data Cleaning</c:v>
                </c:pt>
                <c:pt idx="3">
                  <c:v>Data Exploration</c:v>
                </c:pt>
                <c:pt idx="4">
                  <c:v>Feature Engineering</c:v>
                </c:pt>
                <c:pt idx="5">
                  <c:v>Modeling Building</c:v>
                </c:pt>
                <c:pt idx="6">
                  <c:v>Communications</c:v>
                </c:pt>
              </c:strCache>
            </c:strRef>
          </c:cat>
          <c:val>
            <c:numRef>
              <c:f>Sheet1!$B$2:$B$8</c:f>
              <c:numCache>
                <c:formatCode>General</c:formatCode>
                <c:ptCount val="7"/>
                <c:pt idx="0">
                  <c:v>14.2</c:v>
                </c:pt>
                <c:pt idx="1">
                  <c:v>14.2</c:v>
                </c:pt>
                <c:pt idx="2">
                  <c:v>14.2</c:v>
                </c:pt>
                <c:pt idx="3">
                  <c:v>14.2</c:v>
                </c:pt>
                <c:pt idx="4">
                  <c:v>14.2</c:v>
                </c:pt>
                <c:pt idx="5">
                  <c:v>14.2</c:v>
                </c:pt>
                <c:pt idx="6">
                  <c:v>14.2</c:v>
                </c:pt>
              </c:numCache>
            </c:numRef>
          </c:val>
          <c:extLst>
            <c:ext xmlns:c16="http://schemas.microsoft.com/office/drawing/2014/chart" uri="{C3380CC4-5D6E-409C-BE32-E72D297353CC}">
              <c16:uniqueId val="{0000000E-95E3-4C47-BE17-1FD18BCF5EF0}"/>
            </c:ext>
          </c:extLst>
        </c:ser>
        <c:dLbls>
          <c:showLegendKey val="0"/>
          <c:showVal val="0"/>
          <c:showCatName val="0"/>
          <c:showSerName val="0"/>
          <c:showPercent val="1"/>
          <c:showBubbleSize val="0"/>
          <c:showLeaderLines val="0"/>
        </c:dLbls>
        <c:firstSliceAng val="0"/>
        <c:holeSize val="50"/>
      </c:doughnutChart>
      <c:spPr>
        <a:noFill/>
        <a:ln w="25400">
          <a:noFill/>
        </a:ln>
        <a:effectLst/>
      </c:spPr>
    </c:plotArea>
    <c:plotVisOnly val="1"/>
    <c:dispBlanksAs val="gap"/>
    <c:showDLblsOverMax val="0"/>
  </c:chart>
  <c:spPr>
    <a:noFill/>
    <a:ln>
      <a:noFill/>
    </a:ln>
    <a:effectLst/>
  </c:spPr>
  <c:txPr>
    <a:bodyPr/>
    <a:lstStyle/>
    <a:p>
      <a:pPr>
        <a:defRPr sz="7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Data Science Life Cycle</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3810-4C16-9A75-B5A4F06AB5F7}"/>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3810-4C16-9A75-B5A4F06AB5F7}"/>
              </c:ext>
            </c:extLst>
          </c:dPt>
          <c:dPt>
            <c:idx val="2"/>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6-3810-4C16-9A75-B5A4F06AB5F7}"/>
              </c:ext>
            </c:extLst>
          </c:dPt>
          <c:dPt>
            <c:idx val="3"/>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3810-4C16-9A75-B5A4F06AB5F7}"/>
              </c:ext>
            </c:extLst>
          </c:dPt>
          <c:dPt>
            <c:idx val="4"/>
            <c:bubble3D val="0"/>
            <c:spPr>
              <a:solidFill>
                <a:schemeClr val="accent3">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3810-4C16-9A75-B5A4F06AB5F7}"/>
              </c:ext>
            </c:extLst>
          </c:dPt>
          <c:dPt>
            <c:idx val="5"/>
            <c:bubble3D val="0"/>
            <c:spPr>
              <a:solidFill>
                <a:schemeClr val="accent5">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3810-4C16-9A75-B5A4F06AB5F7}"/>
              </c:ext>
            </c:extLst>
          </c:dPt>
          <c:dPt>
            <c:idx val="6"/>
            <c:bubble3D val="0"/>
            <c:spPr>
              <a:solidFill>
                <a:schemeClr val="accent1">
                  <a:lumMod val="80000"/>
                  <a:lumOff val="2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4-3810-4C16-9A75-B5A4F06AB5F7}"/>
              </c:ext>
            </c:extLst>
          </c:dPt>
          <c:dLbls>
            <c:dLbl>
              <c:idx val="0"/>
              <c:layout>
                <c:manualLayout>
                  <c:x val="4.4642857142857106E-3"/>
                  <c:y val="-1.5217391304347867E-2"/>
                </c:manualLayout>
              </c:layout>
              <c:spPr>
                <a:noFill/>
                <a:ln>
                  <a:noFill/>
                </a:ln>
                <a:effectLst/>
              </c:spPr>
              <c:txPr>
                <a:bodyPr rot="0" spcFirstLastPara="1" vertOverflow="ellipsis" vert="horz" wrap="square" lIns="38100" tIns="19050" rIns="38100" bIns="19050" anchor="ctr" anchorCtr="1">
                  <a:no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14170381046119235"/>
                      <c:h val="0.11871739130434783"/>
                    </c:manualLayout>
                  </c15:layout>
                </c:ext>
                <c:ext xmlns:c16="http://schemas.microsoft.com/office/drawing/2014/chart" uri="{C3380CC4-5D6E-409C-BE32-E72D297353CC}">
                  <c16:uniqueId val="{00000003-3810-4C16-9A75-B5A4F06AB5F7}"/>
                </c:ext>
              </c:extLst>
            </c:dLbl>
            <c:dLbl>
              <c:idx val="4"/>
              <c:layout>
                <c:manualLayout>
                  <c:x val="0"/>
                  <c:y val="-9.7087378640776691E-3"/>
                </c:manualLayout>
              </c:layout>
              <c:spPr>
                <a:noFill/>
                <a:ln>
                  <a:noFill/>
                </a:ln>
                <a:effectLst/>
              </c:spPr>
              <c:txPr>
                <a:bodyPr rot="0" spcFirstLastPara="1" vertOverflow="ellipsis" vert="horz" wrap="square" lIns="38100" tIns="19050" rIns="38100" bIns="19050" anchor="ctr" anchorCtr="1">
                  <a:no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13339869281045752"/>
                      <c:h val="0.12769417475728156"/>
                    </c:manualLayout>
                  </c15:layout>
                </c:ext>
                <c:ext xmlns:c16="http://schemas.microsoft.com/office/drawing/2014/chart" uri="{C3380CC4-5D6E-409C-BE32-E72D297353CC}">
                  <c16:uniqueId val="{00000002-3810-4C16-9A75-B5A4F06AB5F7}"/>
                </c:ext>
              </c:extLst>
            </c:dLbl>
            <c:dLbl>
              <c:idx val="5"/>
              <c:layout>
                <c:manualLayout>
                  <c:x val="3.720296681664792E-3"/>
                  <c:y val="3.2609551523450978E-3"/>
                </c:manualLayout>
              </c:layout>
              <c:spPr>
                <a:noFill/>
                <a:ln>
                  <a:noFill/>
                </a:ln>
                <a:effectLst/>
              </c:spPr>
              <c:txPr>
                <a:bodyPr rot="0" spcFirstLastPara="1" vertOverflow="ellipsis" vert="horz" wrap="square" lIns="38100" tIns="19050" rIns="38100" bIns="19050" anchor="ctr" anchorCtr="1">
                  <a:no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1738095238095236"/>
                      <c:h val="0.10236956521739132"/>
                    </c:manualLayout>
                  </c15:layout>
                </c:ext>
                <c:ext xmlns:c16="http://schemas.microsoft.com/office/drawing/2014/chart" uri="{C3380CC4-5D6E-409C-BE32-E72D297353CC}">
                  <c16:uniqueId val="{00000001-3810-4C16-9A75-B5A4F06AB5F7}"/>
                </c:ext>
              </c:extLst>
            </c:dLbl>
            <c:dLbl>
              <c:idx val="6"/>
              <c:layout>
                <c:manualLayout>
                  <c:x val="-2.232142857142857E-3"/>
                  <c:y val="-1.5217391304347867E-2"/>
                </c:manualLayout>
              </c:layout>
              <c:spPr>
                <a:noFill/>
                <a:ln>
                  <a:noFill/>
                </a:ln>
                <a:effectLst/>
              </c:spPr>
              <c:txPr>
                <a:bodyPr rot="0" spcFirstLastPara="1" vertOverflow="ellipsis" vert="horz" wrap="square" lIns="38100" tIns="19050" rIns="38100" bIns="19050" anchor="ctr" anchorCtr="1">
                  <a:no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17206095331833521"/>
                      <c:h val="0.11871739130434783"/>
                    </c:manualLayout>
                  </c15:layout>
                </c:ext>
                <c:ext xmlns:c16="http://schemas.microsoft.com/office/drawing/2014/chart" uri="{C3380CC4-5D6E-409C-BE32-E72D297353CC}">
                  <c16:uniqueId val="{00000004-3810-4C16-9A75-B5A4F06AB5F7}"/>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showLeaderLines val="0"/>
            <c:extLst>
              <c:ext xmlns:c15="http://schemas.microsoft.com/office/drawing/2012/chart" uri="{CE6537A1-D6FC-4f65-9D91-7224C49458BB}"/>
            </c:extLst>
          </c:dLbls>
          <c:cat>
            <c:strRef>
              <c:f>Sheet1!$A$2:$A$8</c:f>
              <c:strCache>
                <c:ptCount val="7"/>
                <c:pt idx="0">
                  <c:v>Business Understanding</c:v>
                </c:pt>
                <c:pt idx="1">
                  <c:v>Data Mining</c:v>
                </c:pt>
                <c:pt idx="2">
                  <c:v>Data Cleaning</c:v>
                </c:pt>
                <c:pt idx="3">
                  <c:v>Data Exploration</c:v>
                </c:pt>
                <c:pt idx="4">
                  <c:v>Feature Engineering</c:v>
                </c:pt>
                <c:pt idx="5">
                  <c:v>Modeling Building</c:v>
                </c:pt>
                <c:pt idx="6">
                  <c:v>Communications</c:v>
                </c:pt>
              </c:strCache>
            </c:strRef>
          </c:cat>
          <c:val>
            <c:numRef>
              <c:f>Sheet1!$B$2:$B$8</c:f>
              <c:numCache>
                <c:formatCode>General</c:formatCode>
                <c:ptCount val="7"/>
                <c:pt idx="0">
                  <c:v>14.2</c:v>
                </c:pt>
                <c:pt idx="1">
                  <c:v>14.2</c:v>
                </c:pt>
                <c:pt idx="2">
                  <c:v>14.2</c:v>
                </c:pt>
                <c:pt idx="3">
                  <c:v>14.2</c:v>
                </c:pt>
                <c:pt idx="4">
                  <c:v>14.2</c:v>
                </c:pt>
                <c:pt idx="5">
                  <c:v>14.2</c:v>
                </c:pt>
                <c:pt idx="6">
                  <c:v>14.2</c:v>
                </c:pt>
              </c:numCache>
            </c:numRef>
          </c:val>
          <c:extLst>
            <c:ext xmlns:c16="http://schemas.microsoft.com/office/drawing/2014/chart" uri="{C3380CC4-5D6E-409C-BE32-E72D297353CC}">
              <c16:uniqueId val="{00000000-3810-4C16-9A75-B5A4F06AB5F7}"/>
            </c:ext>
          </c:extLst>
        </c:ser>
        <c:dLbls>
          <c:showLegendKey val="0"/>
          <c:showVal val="0"/>
          <c:showCatName val="0"/>
          <c:showSerName val="0"/>
          <c:showPercent val="1"/>
          <c:showBubbleSize val="0"/>
          <c:showLeaderLines val="0"/>
        </c:dLbls>
        <c:firstSliceAng val="0"/>
        <c:holeSize val="50"/>
      </c:doughnutChart>
      <c:spPr>
        <a:noFill/>
        <a:ln w="25400">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drawings/_rels/vmlDrawing1.vml.rels><?xml version="1.0" encoding="UTF-8" standalone="yes"?>
<Relationships xmlns="http://schemas.openxmlformats.org/package/2006/relationships"><Relationship Id="rId1" Type="http://schemas.openxmlformats.org/officeDocument/2006/relationships/image" Target="../media/image41.wmf"/></Relationships>
</file>

<file path=ppt/drawings/drawing1.xml><?xml version="1.0" encoding="utf-8"?>
<c:userShapes xmlns:c="http://schemas.openxmlformats.org/drawingml/2006/chart">
  <cdr:relSizeAnchor xmlns:cdr="http://schemas.openxmlformats.org/drawingml/2006/chartDrawing">
    <cdr:from>
      <cdr:x>0.57457</cdr:x>
      <cdr:y>0.2809</cdr:y>
    </cdr:from>
    <cdr:to>
      <cdr:x>0.61293</cdr:x>
      <cdr:y>0.35465</cdr:y>
    </cdr:to>
    <cdr:sp macro="" textlink="">
      <cdr:nvSpPr>
        <cdr:cNvPr id="3" name="Rectangle 2"/>
        <cdr:cNvSpPr/>
      </cdr:nvSpPr>
      <cdr:spPr>
        <a:xfrm xmlns:a="http://schemas.openxmlformats.org/drawingml/2006/main">
          <a:off x="4903633" y="1640989"/>
          <a:ext cx="327334" cy="430887"/>
        </a:xfrm>
        <a:prstGeom xmlns:a="http://schemas.openxmlformats.org/drawingml/2006/main" prst="rect">
          <a:avLst/>
        </a:prstGeom>
        <a:noFill xmlns:a="http://schemas.openxmlformats.org/drawingml/2006/main"/>
      </cdr:spPr>
      <cdr:txBody>
        <a:bodyPr xmlns:a="http://schemas.openxmlformats.org/drawingml/2006/main" wrap="none" lIns="91440" tIns="45720" rIns="91440" bIns="45720">
          <a:spAutoFit/>
          <a:scene3d>
            <a:camera prst="orthographicFront"/>
            <a:lightRig rig="soft" dir="t">
              <a:rot lat="0" lon="0" rev="15600000"/>
            </a:lightRig>
          </a:scene3d>
          <a:sp3d extrusionH="57150" prstMaterial="softEdge">
            <a:bevelT w="25400" h="38100"/>
          </a:sp3d>
        </a:bodyPr>
        <a:lstStyle xmlns:a="http://schemas.openxmlformats.org/drawingml/2006/main"/>
        <a:p xmlns:a="http://schemas.openxmlformats.org/drawingml/2006/main">
          <a:pPr algn="ctr"/>
          <a:r>
            <a:rPr lang="en-US" sz="2200" b="1" cap="none" spc="0" dirty="0">
              <a:ln/>
              <a:solidFill>
                <a:schemeClr val="accent4"/>
              </a:solidFill>
              <a:effectLst/>
            </a:rPr>
            <a:t>1</a:t>
          </a:r>
        </a:p>
      </cdr:txBody>
    </cdr:sp>
  </cdr:relSizeAnchor>
</c:userShapes>
</file>

<file path=ppt/drawings/drawing2.xml><?xml version="1.0" encoding="utf-8"?>
<c:userShapes xmlns:c="http://schemas.openxmlformats.org/drawingml/2006/chart">
  <cdr:relSizeAnchor xmlns:cdr="http://schemas.openxmlformats.org/drawingml/2006/chartDrawing">
    <cdr:from>
      <cdr:x>0.55629</cdr:x>
      <cdr:y>0.2809</cdr:y>
    </cdr:from>
    <cdr:to>
      <cdr:x>0.63121</cdr:x>
      <cdr:y>0.40087</cdr:y>
    </cdr:to>
    <cdr:sp macro="" textlink="">
      <cdr:nvSpPr>
        <cdr:cNvPr id="3" name="Rectangle 2"/>
        <cdr:cNvSpPr/>
      </cdr:nvSpPr>
      <cdr:spPr>
        <a:xfrm xmlns:a="http://schemas.openxmlformats.org/drawingml/2006/main">
          <a:off x="2037672" y="720621"/>
          <a:ext cx="274434" cy="307777"/>
        </a:xfrm>
        <a:prstGeom xmlns:a="http://schemas.openxmlformats.org/drawingml/2006/main" prst="rect">
          <a:avLst/>
        </a:prstGeom>
        <a:noFill xmlns:a="http://schemas.openxmlformats.org/drawingml/2006/main"/>
      </cdr:spPr>
      <cdr:txBody>
        <a:bodyPr xmlns:a="http://schemas.openxmlformats.org/drawingml/2006/main" wrap="none" lIns="91440" tIns="45720" rIns="91440" bIns="45720">
          <a:spAutoFit/>
          <a:scene3d>
            <a:camera prst="orthographicFront"/>
            <a:lightRig rig="soft" dir="t">
              <a:rot lat="0" lon="0" rev="15600000"/>
            </a:lightRig>
          </a:scene3d>
          <a:sp3d extrusionH="57150" prstMaterial="softEdge">
            <a:bevelT w="25400" h="38100"/>
          </a:sp3d>
        </a:bodyPr>
        <a:lstStyle xmlns:a="http://schemas.openxmlformats.org/drawingml/2006/main"/>
        <a:p xmlns:a="http://schemas.openxmlformats.org/drawingml/2006/main">
          <a:pPr algn="ctr"/>
          <a:r>
            <a:rPr lang="en-US" sz="1400" b="1" cap="none" spc="0" dirty="0">
              <a:ln/>
              <a:solidFill>
                <a:schemeClr val="accent4"/>
              </a:solidFill>
              <a:effectLst/>
            </a:rPr>
            <a:t>1</a:t>
          </a:r>
        </a:p>
      </cdr:txBody>
    </cdr:sp>
  </cdr:relSizeAnchor>
</c:userShapes>
</file>

<file path=ppt/drawings/drawing3.xml><?xml version="1.0" encoding="utf-8"?>
<c:userShapes xmlns:c="http://schemas.openxmlformats.org/drawingml/2006/chart">
  <cdr:relSizeAnchor xmlns:cdr="http://schemas.openxmlformats.org/drawingml/2006/chartDrawing">
    <cdr:from>
      <cdr:x>0.57457</cdr:x>
      <cdr:y>0.2809</cdr:y>
    </cdr:from>
    <cdr:to>
      <cdr:x>0.61293</cdr:x>
      <cdr:y>0.35465</cdr:y>
    </cdr:to>
    <cdr:sp macro="" textlink="">
      <cdr:nvSpPr>
        <cdr:cNvPr id="3" name="Rectangle 2"/>
        <cdr:cNvSpPr/>
      </cdr:nvSpPr>
      <cdr:spPr>
        <a:xfrm xmlns:a="http://schemas.openxmlformats.org/drawingml/2006/main">
          <a:off x="4903633" y="1640989"/>
          <a:ext cx="327334" cy="430887"/>
        </a:xfrm>
        <a:prstGeom xmlns:a="http://schemas.openxmlformats.org/drawingml/2006/main" prst="rect">
          <a:avLst/>
        </a:prstGeom>
        <a:noFill xmlns:a="http://schemas.openxmlformats.org/drawingml/2006/main"/>
      </cdr:spPr>
      <cdr:txBody>
        <a:bodyPr xmlns:a="http://schemas.openxmlformats.org/drawingml/2006/main" wrap="none" lIns="91440" tIns="45720" rIns="91440" bIns="45720">
          <a:spAutoFit/>
          <a:scene3d>
            <a:camera prst="orthographicFront"/>
            <a:lightRig rig="soft" dir="t">
              <a:rot lat="0" lon="0" rev="15600000"/>
            </a:lightRig>
          </a:scene3d>
          <a:sp3d extrusionH="57150" prstMaterial="softEdge">
            <a:bevelT w="25400" h="38100"/>
          </a:sp3d>
        </a:bodyPr>
        <a:lstStyle xmlns:a="http://schemas.openxmlformats.org/drawingml/2006/main"/>
        <a:p xmlns:a="http://schemas.openxmlformats.org/drawingml/2006/main">
          <a:pPr algn="ctr"/>
          <a:r>
            <a:rPr lang="en-US" sz="2200" b="1" cap="none" spc="0" dirty="0">
              <a:ln/>
              <a:solidFill>
                <a:schemeClr val="accent4"/>
              </a:solidFill>
              <a:effectLst/>
            </a:rPr>
            <a:t>1</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3B9F0CED-7E24-BF4C-9217-89A85EA4613D}" type="datetimeFigureOut">
              <a:rPr lang="en-US"/>
              <a:pPr>
                <a:defRPr/>
              </a:pPr>
              <a:t>9/13/2019</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02E9CC9B-1844-7749-A6D1-3AF634BC835B}" type="slidenum">
              <a:rPr lang="en-US"/>
              <a:pPr>
                <a:defRPr/>
              </a:pPr>
              <a:t>‹#›</a:t>
            </a:fld>
            <a:endParaRPr lang="en-US"/>
          </a:p>
        </p:txBody>
      </p:sp>
    </p:spTree>
    <p:extLst>
      <p:ext uri="{BB962C8B-B14F-4D97-AF65-F5344CB8AC3E}">
        <p14:creationId xmlns:p14="http://schemas.microsoft.com/office/powerpoint/2010/main" val="632294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8A491313-BF83-BC4F-87DA-A29417CF61EE}" type="datetimeFigureOut">
              <a:rPr lang="en-US"/>
              <a:pPr>
                <a:defRPr/>
              </a:pPr>
              <a:t>9/13/2019</a:t>
            </a:fld>
            <a:endParaRPr lang="en-US"/>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anchor="ctr"/>
          <a:lstStyle/>
          <a:p>
            <a:pPr lvl="0"/>
            <a:endParaRPr lang="en-US"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42310910-2610-F946-B908-1B939B60B29B}" type="slidenum">
              <a:rPr lang="en-US"/>
              <a:pPr>
                <a:defRPr/>
              </a:pPr>
              <a:t>‹#›</a:t>
            </a:fld>
            <a:endParaRPr lang="en-US"/>
          </a:p>
        </p:txBody>
      </p:sp>
    </p:spTree>
    <p:extLst>
      <p:ext uri="{BB962C8B-B14F-4D97-AF65-F5344CB8AC3E}">
        <p14:creationId xmlns:p14="http://schemas.microsoft.com/office/powerpoint/2010/main" val="237778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dmin.sli.do/event/pm3yh3cy/poll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83716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7599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https://admin.sli.do/event/pm3yh3cy/polls</a:t>
            </a:r>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46</a:t>
            </a:fld>
            <a:endParaRPr lang="en-US"/>
          </a:p>
        </p:txBody>
      </p:sp>
    </p:spTree>
    <p:extLst>
      <p:ext uri="{BB962C8B-B14F-4D97-AF65-F5344CB8AC3E}">
        <p14:creationId xmlns:p14="http://schemas.microsoft.com/office/powerpoint/2010/main" val="3093684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3452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88276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3235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50351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62212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2775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80312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95702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064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2905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70736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06197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27730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26321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73800" indent="-273800"/>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63</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64</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65</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9E8E431-ABAA-4A2F-961E-371A21354D06}" type="slidenum">
              <a:rPr lang="en-US" smtClean="0"/>
              <a:pPr/>
              <a:t>66</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indent="-91268">
              <a:spcAft>
                <a:spcPts val="300"/>
              </a:spcAft>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67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64411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68</a:t>
            </a:fld>
            <a:endParaRPr lang="en-US"/>
          </a:p>
        </p:txBody>
      </p:sp>
    </p:spTree>
    <p:extLst>
      <p:ext uri="{BB962C8B-B14F-4D97-AF65-F5344CB8AC3E}">
        <p14:creationId xmlns:p14="http://schemas.microsoft.com/office/powerpoint/2010/main" val="2870407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69</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70</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71</a:t>
            </a:fld>
            <a:endParaRPr lang="en-US"/>
          </a:p>
        </p:txBody>
      </p:sp>
    </p:spTree>
    <p:extLst>
      <p:ext uri="{BB962C8B-B14F-4D97-AF65-F5344CB8AC3E}">
        <p14:creationId xmlns:p14="http://schemas.microsoft.com/office/powerpoint/2010/main" val="345302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72</a:t>
            </a:fld>
            <a:endParaRPr lang="en-US"/>
          </a:p>
        </p:txBody>
      </p:sp>
    </p:spTree>
    <p:extLst>
      <p:ext uri="{BB962C8B-B14F-4D97-AF65-F5344CB8AC3E}">
        <p14:creationId xmlns:p14="http://schemas.microsoft.com/office/powerpoint/2010/main" val="3227303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73</a:t>
            </a:fld>
            <a:endParaRPr lang="en-US"/>
          </a:p>
        </p:txBody>
      </p:sp>
    </p:spTree>
    <p:extLst>
      <p:ext uri="{BB962C8B-B14F-4D97-AF65-F5344CB8AC3E}">
        <p14:creationId xmlns:p14="http://schemas.microsoft.com/office/powerpoint/2010/main" val="41213033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74</a:t>
            </a:fld>
            <a:endParaRPr lang="en-US"/>
          </a:p>
        </p:txBody>
      </p:sp>
    </p:spTree>
    <p:extLst>
      <p:ext uri="{BB962C8B-B14F-4D97-AF65-F5344CB8AC3E}">
        <p14:creationId xmlns:p14="http://schemas.microsoft.com/office/powerpoint/2010/main" val="7751818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Aft>
                <a:spcPts val="1735"/>
              </a:spcAft>
            </a:pPr>
            <a:r>
              <a:rPr lang="en-US" dirty="0"/>
              <a:t>PLANNING IS TIME WELL SPENT!</a:t>
            </a:r>
          </a:p>
        </p:txBody>
      </p:sp>
      <p:sp>
        <p:nvSpPr>
          <p:cNvPr id="4" name="Slide Number Placeholder 3"/>
          <p:cNvSpPr>
            <a:spLocks noGrp="1"/>
          </p:cNvSpPr>
          <p:nvPr>
            <p:ph type="sldNum" sz="quarter" idx="10"/>
          </p:nvPr>
        </p:nvSpPr>
        <p:spPr/>
        <p:txBody>
          <a:bodyPr/>
          <a:lstStyle/>
          <a:p>
            <a:fld id="{69E8E431-ABAA-4A2F-961E-371A21354D06}" type="slidenum">
              <a:rPr lang="en-US" smtClean="0"/>
              <a:pPr/>
              <a:t>75</a:t>
            </a:fld>
            <a:endParaRPr lang="en-US"/>
          </a:p>
        </p:txBody>
      </p:sp>
    </p:spTree>
    <p:extLst>
      <p:ext uri="{BB962C8B-B14F-4D97-AF65-F5344CB8AC3E}">
        <p14:creationId xmlns:p14="http://schemas.microsoft.com/office/powerpoint/2010/main" val="13979193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76</a:t>
            </a:fld>
            <a:endParaRPr lang="en-US"/>
          </a:p>
        </p:txBody>
      </p:sp>
    </p:spTree>
    <p:extLst>
      <p:ext uri="{BB962C8B-B14F-4D97-AF65-F5344CB8AC3E}">
        <p14:creationId xmlns:p14="http://schemas.microsoft.com/office/powerpoint/2010/main" val="14363908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77</a:t>
            </a:fld>
            <a:endParaRPr lang="en-US"/>
          </a:p>
        </p:txBody>
      </p:sp>
    </p:spTree>
    <p:extLst>
      <p:ext uri="{BB962C8B-B14F-4D97-AF65-F5344CB8AC3E}">
        <p14:creationId xmlns:p14="http://schemas.microsoft.com/office/powerpoint/2010/main" val="1751473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89587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78</a:t>
            </a:fld>
            <a:endParaRPr lang="en-US"/>
          </a:p>
        </p:txBody>
      </p:sp>
    </p:spTree>
    <p:extLst>
      <p:ext uri="{BB962C8B-B14F-4D97-AF65-F5344CB8AC3E}">
        <p14:creationId xmlns:p14="http://schemas.microsoft.com/office/powerpoint/2010/main" val="17394935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79</a:t>
            </a:fld>
            <a:endParaRPr lang="en-US"/>
          </a:p>
        </p:txBody>
      </p:sp>
    </p:spTree>
    <p:extLst>
      <p:ext uri="{BB962C8B-B14F-4D97-AF65-F5344CB8AC3E}">
        <p14:creationId xmlns:p14="http://schemas.microsoft.com/office/powerpoint/2010/main" val="8259717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80</a:t>
            </a:fld>
            <a:endParaRPr lang="en-US"/>
          </a:p>
        </p:txBody>
      </p:sp>
    </p:spTree>
    <p:extLst>
      <p:ext uri="{BB962C8B-B14F-4D97-AF65-F5344CB8AC3E}">
        <p14:creationId xmlns:p14="http://schemas.microsoft.com/office/powerpoint/2010/main" val="41785744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r>
              <a:rPr lang="en-US" sz="1800" b="0" i="0" kern="1200" dirty="0">
                <a:solidFill>
                  <a:schemeClr val="tx1"/>
                </a:solidFill>
                <a:effectLst/>
                <a:latin typeface="+mn-lt"/>
                <a:ea typeface="+mn-ea"/>
                <a:cs typeface="+mn-cs"/>
              </a:rPr>
              <a:t>Just</a:t>
            </a:r>
            <a:r>
              <a:rPr lang="en-US" sz="1800" b="0" i="0" kern="1200" baseline="0" dirty="0">
                <a:solidFill>
                  <a:schemeClr val="tx1"/>
                </a:solidFill>
                <a:effectLst/>
                <a:latin typeface="+mn-lt"/>
                <a:ea typeface="+mn-ea"/>
                <a:cs typeface="+mn-cs"/>
              </a:rPr>
              <a:t> in case you need a quick precision/recall reference:</a:t>
            </a:r>
            <a:r>
              <a:rPr lang="en-US" sz="1800" b="0" i="0" kern="1200" dirty="0">
                <a:solidFill>
                  <a:schemeClr val="tx1"/>
                </a:solidFill>
                <a:effectLst/>
                <a:latin typeface="+mn-lt"/>
                <a:ea typeface="+mn-ea"/>
                <a:cs typeface="+mn-cs"/>
              </a:rPr>
              <a:t> Suppose a computer program for recognizing dogs in photographs identifies 8 dogs in a picture containing 12 dogs and some cats. Of the 8 identified as dogs, 5 actually are dogs (true positives), while the rest are cats (false positives). The program's precision is 5/8 while its recall is 5/12.  So precision is the rate at which the </a:t>
            </a:r>
            <a:r>
              <a:rPr lang="en-US" sz="1800" b="0" i="0" kern="1200" dirty="0" err="1">
                <a:solidFill>
                  <a:schemeClr val="tx1"/>
                </a:solidFill>
                <a:effectLst/>
                <a:latin typeface="+mn-lt"/>
                <a:ea typeface="+mn-ea"/>
                <a:cs typeface="+mn-cs"/>
              </a:rPr>
              <a:t>algo</a:t>
            </a:r>
            <a:r>
              <a:rPr lang="en-US" sz="1800" b="0" i="0" kern="1200" dirty="0">
                <a:solidFill>
                  <a:schemeClr val="tx1"/>
                </a:solidFill>
                <a:effectLst/>
                <a:latin typeface="+mn-lt"/>
                <a:ea typeface="+mn-ea"/>
                <a:cs typeface="+mn-cs"/>
              </a:rPr>
              <a:t> is correct when identifying the target and recall is the overall ability of the </a:t>
            </a:r>
            <a:r>
              <a:rPr lang="en-US" sz="1800" b="0" i="0" kern="1200" dirty="0" err="1">
                <a:solidFill>
                  <a:schemeClr val="tx1"/>
                </a:solidFill>
                <a:effectLst/>
                <a:latin typeface="+mn-lt"/>
                <a:ea typeface="+mn-ea"/>
                <a:cs typeface="+mn-cs"/>
              </a:rPr>
              <a:t>algo</a:t>
            </a:r>
            <a:r>
              <a:rPr lang="en-US" sz="1800" b="0" i="0" kern="1200" dirty="0">
                <a:solidFill>
                  <a:schemeClr val="tx1"/>
                </a:solidFill>
                <a:effectLst/>
                <a:latin typeface="+mn-lt"/>
                <a:ea typeface="+mn-ea"/>
                <a:cs typeface="+mn-cs"/>
              </a:rPr>
              <a:t> to capture all the targets correctly.  So in this example the </a:t>
            </a:r>
            <a:r>
              <a:rPr lang="en-US" sz="1800" b="0" i="0" kern="1200" dirty="0" err="1">
                <a:solidFill>
                  <a:schemeClr val="tx1"/>
                </a:solidFill>
                <a:effectLst/>
                <a:latin typeface="+mn-lt"/>
                <a:ea typeface="+mn-ea"/>
                <a:cs typeface="+mn-cs"/>
              </a:rPr>
              <a:t>algo</a:t>
            </a:r>
            <a:r>
              <a:rPr lang="en-US" sz="1800" b="0" i="0" kern="1200" dirty="0">
                <a:solidFill>
                  <a:schemeClr val="tx1"/>
                </a:solidFill>
                <a:effectLst/>
                <a:latin typeface="+mn-lt"/>
                <a:ea typeface="+mn-ea"/>
                <a:cs typeface="+mn-cs"/>
              </a:rPr>
              <a:t> when identifying a dog does so correctly 60% of the time but overall only identifies 40% of dogs.  Meaning 60% of dogs go unidentified and there’s a 40% chance when identified that’s it’s wrong. </a:t>
            </a: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81</a:t>
            </a:fld>
            <a:endParaRPr lang="en-US"/>
          </a:p>
        </p:txBody>
      </p:sp>
    </p:spTree>
    <p:extLst>
      <p:ext uri="{BB962C8B-B14F-4D97-AF65-F5344CB8AC3E}">
        <p14:creationId xmlns:p14="http://schemas.microsoft.com/office/powerpoint/2010/main" val="1138096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r>
              <a:rPr lang="en-US" sz="1800" b="0" i="0" kern="1200" dirty="0">
                <a:solidFill>
                  <a:schemeClr val="tx1"/>
                </a:solidFill>
                <a:effectLst/>
                <a:latin typeface="+mn-lt"/>
                <a:ea typeface="+mn-ea"/>
                <a:cs typeface="+mn-cs"/>
              </a:rPr>
              <a:t>Just</a:t>
            </a:r>
            <a:r>
              <a:rPr lang="en-US" sz="1800" b="0" i="0" kern="1200" baseline="0" dirty="0">
                <a:solidFill>
                  <a:schemeClr val="tx1"/>
                </a:solidFill>
                <a:effectLst/>
                <a:latin typeface="+mn-lt"/>
                <a:ea typeface="+mn-ea"/>
                <a:cs typeface="+mn-cs"/>
              </a:rPr>
              <a:t> in case you need a quick precision/recall reference:</a:t>
            </a:r>
            <a:r>
              <a:rPr lang="en-US" sz="1800" b="0" i="0" kern="1200" dirty="0">
                <a:solidFill>
                  <a:schemeClr val="tx1"/>
                </a:solidFill>
                <a:effectLst/>
                <a:latin typeface="+mn-lt"/>
                <a:ea typeface="+mn-ea"/>
                <a:cs typeface="+mn-cs"/>
              </a:rPr>
              <a:t> Suppose a computer program for recognizing dogs in photographs identifies 8 dogs in a picture containing 12 dogs and some cats. Of the 8 identified as dogs, 5 actually are dogs (true positives), while the rest are cats (false positives). The program's precision is 5/8 while its recall is 5/12. </a:t>
            </a: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82</a:t>
            </a:fld>
            <a:endParaRPr lang="en-US"/>
          </a:p>
        </p:txBody>
      </p:sp>
    </p:spTree>
    <p:extLst>
      <p:ext uri="{BB962C8B-B14F-4D97-AF65-F5344CB8AC3E}">
        <p14:creationId xmlns:p14="http://schemas.microsoft.com/office/powerpoint/2010/main" val="27921345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83</a:t>
            </a:fld>
            <a:endParaRPr lang="en-US"/>
          </a:p>
        </p:txBody>
      </p:sp>
    </p:spTree>
    <p:extLst>
      <p:ext uri="{BB962C8B-B14F-4D97-AF65-F5344CB8AC3E}">
        <p14:creationId xmlns:p14="http://schemas.microsoft.com/office/powerpoint/2010/main" val="8338757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84</a:t>
            </a:fld>
            <a:endParaRPr lang="en-US"/>
          </a:p>
        </p:txBody>
      </p:sp>
    </p:spTree>
    <p:extLst>
      <p:ext uri="{BB962C8B-B14F-4D97-AF65-F5344CB8AC3E}">
        <p14:creationId xmlns:p14="http://schemas.microsoft.com/office/powerpoint/2010/main" val="20932544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85</a:t>
            </a:fld>
            <a:endParaRPr lang="en-US"/>
          </a:p>
        </p:txBody>
      </p:sp>
    </p:spTree>
    <p:extLst>
      <p:ext uri="{BB962C8B-B14F-4D97-AF65-F5344CB8AC3E}">
        <p14:creationId xmlns:p14="http://schemas.microsoft.com/office/powerpoint/2010/main" val="24992639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86</a:t>
            </a:fld>
            <a:endParaRPr lang="en-US"/>
          </a:p>
        </p:txBody>
      </p:sp>
    </p:spTree>
    <p:extLst>
      <p:ext uri="{BB962C8B-B14F-4D97-AF65-F5344CB8AC3E}">
        <p14:creationId xmlns:p14="http://schemas.microsoft.com/office/powerpoint/2010/main" val="28912666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87</a:t>
            </a:fld>
            <a:endParaRPr lang="en-US"/>
          </a:p>
        </p:txBody>
      </p:sp>
    </p:spTree>
    <p:extLst>
      <p:ext uri="{BB962C8B-B14F-4D97-AF65-F5344CB8AC3E}">
        <p14:creationId xmlns:p14="http://schemas.microsoft.com/office/powerpoint/2010/main" val="3711239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70148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88</a:t>
            </a:fld>
            <a:endParaRPr lang="en-US"/>
          </a:p>
        </p:txBody>
      </p:sp>
    </p:spTree>
    <p:extLst>
      <p:ext uri="{BB962C8B-B14F-4D97-AF65-F5344CB8AC3E}">
        <p14:creationId xmlns:p14="http://schemas.microsoft.com/office/powerpoint/2010/main" val="26452678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Aft>
                <a:spcPts val="1735"/>
              </a:spcAft>
            </a:pPr>
            <a:r>
              <a:rPr lang="en-US" dirty="0"/>
              <a:t>PLANNING IS TIME WELL SPENT!</a:t>
            </a:r>
          </a:p>
        </p:txBody>
      </p:sp>
      <p:sp>
        <p:nvSpPr>
          <p:cNvPr id="4" name="Slide Number Placeholder 3"/>
          <p:cNvSpPr>
            <a:spLocks noGrp="1"/>
          </p:cNvSpPr>
          <p:nvPr>
            <p:ph type="sldNum" sz="quarter" idx="10"/>
          </p:nvPr>
        </p:nvSpPr>
        <p:spPr/>
        <p:txBody>
          <a:bodyPr/>
          <a:lstStyle/>
          <a:p>
            <a:fld id="{69E8E431-ABAA-4A2F-961E-371A21354D06}" type="slidenum">
              <a:rPr lang="en-US" smtClean="0"/>
              <a:pPr/>
              <a:t>89</a:t>
            </a:fld>
            <a:endParaRPr lang="en-US"/>
          </a:p>
        </p:txBody>
      </p:sp>
    </p:spTree>
    <p:extLst>
      <p:ext uri="{BB962C8B-B14F-4D97-AF65-F5344CB8AC3E}">
        <p14:creationId xmlns:p14="http://schemas.microsoft.com/office/powerpoint/2010/main" val="41928319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90</a:t>
            </a:fld>
            <a:endParaRPr lang="en-US"/>
          </a:p>
        </p:txBody>
      </p:sp>
    </p:spTree>
    <p:extLst>
      <p:ext uri="{BB962C8B-B14F-4D97-AF65-F5344CB8AC3E}">
        <p14:creationId xmlns:p14="http://schemas.microsoft.com/office/powerpoint/2010/main" val="4355455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spcAft>
                <a:spcPts val="1735"/>
              </a:spcAft>
              <a:buNone/>
            </a:pPr>
            <a:endParaRPr lang="en-US" dirty="0"/>
          </a:p>
        </p:txBody>
      </p:sp>
      <p:sp>
        <p:nvSpPr>
          <p:cNvPr id="4" name="Slide Number Placeholder 3"/>
          <p:cNvSpPr>
            <a:spLocks noGrp="1"/>
          </p:cNvSpPr>
          <p:nvPr>
            <p:ph type="sldNum" sz="quarter" idx="10"/>
          </p:nvPr>
        </p:nvSpPr>
        <p:spPr/>
        <p:txBody>
          <a:bodyPr/>
          <a:lstStyle/>
          <a:p>
            <a:fld id="{69E8E431-ABAA-4A2F-961E-371A21354D06}" type="slidenum">
              <a:rPr lang="en-US" smtClean="0"/>
              <a:pPr/>
              <a:t>91</a:t>
            </a:fld>
            <a:endParaRPr lang="en-US"/>
          </a:p>
        </p:txBody>
      </p:sp>
    </p:spTree>
    <p:extLst>
      <p:ext uri="{BB962C8B-B14F-4D97-AF65-F5344CB8AC3E}">
        <p14:creationId xmlns:p14="http://schemas.microsoft.com/office/powerpoint/2010/main" val="15456741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494964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359190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442633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also take the average of the X values vice the range to normalize</a:t>
            </a:r>
            <a:r>
              <a:rPr lang="en-US" baseline="0" dirty="0"/>
              <a:t> the output</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98</a:t>
            </a:fld>
            <a:endParaRPr lang="en-US" dirty="0"/>
          </a:p>
        </p:txBody>
      </p:sp>
    </p:spTree>
    <p:extLst>
      <p:ext uri="{BB962C8B-B14F-4D97-AF65-F5344CB8AC3E}">
        <p14:creationId xmlns:p14="http://schemas.microsoft.com/office/powerpoint/2010/main" val="18362642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mn-lt"/>
                <a:ea typeface="ＭＳ Ｐゴシック" charset="0"/>
                <a:cs typeface="ＭＳ Ｐゴシック" charset="0"/>
              </a:rPr>
              <a:t>Just</a:t>
            </a:r>
            <a:r>
              <a:rPr lang="en-US" sz="1200" b="0" i="0" kern="1200" baseline="0" dirty="0">
                <a:solidFill>
                  <a:schemeClr val="tx1"/>
                </a:solidFill>
                <a:effectLst/>
                <a:latin typeface="+mn-lt"/>
                <a:ea typeface="ＭＳ Ｐゴシック" charset="0"/>
                <a:cs typeface="ＭＳ Ｐゴシック" charset="0"/>
              </a:rPr>
              <a:t> in case you need a quick precision/recall reference:</a:t>
            </a:r>
            <a:r>
              <a:rPr lang="en-US" sz="1200" b="0" i="0" kern="1200" dirty="0">
                <a:solidFill>
                  <a:schemeClr val="tx1"/>
                </a:solidFill>
                <a:effectLst/>
                <a:latin typeface="+mn-lt"/>
                <a:ea typeface="ＭＳ Ｐゴシック" charset="0"/>
                <a:cs typeface="ＭＳ Ｐゴシック" charset="0"/>
              </a:rPr>
              <a:t> Suppose a computer program for recognizing dogs in photographs identifies 8 dogs in a picture containing 12 dogs and some cats. Of the 8 identified as dogs, 5 actually are dogs (true positives), while the rest are cats (false positives). The program's precision is 5/8 while its recall is 5/12.  So precision is the rate at which the </a:t>
            </a:r>
            <a:r>
              <a:rPr lang="en-US" sz="1200" b="0" i="0" kern="1200" dirty="0" err="1">
                <a:solidFill>
                  <a:schemeClr val="tx1"/>
                </a:solidFill>
                <a:effectLst/>
                <a:latin typeface="+mn-lt"/>
                <a:ea typeface="ＭＳ Ｐゴシック" charset="0"/>
                <a:cs typeface="ＭＳ Ｐゴシック" charset="0"/>
              </a:rPr>
              <a:t>algo</a:t>
            </a:r>
            <a:r>
              <a:rPr lang="en-US" sz="1200" b="0" i="0" kern="1200" dirty="0">
                <a:solidFill>
                  <a:schemeClr val="tx1"/>
                </a:solidFill>
                <a:effectLst/>
                <a:latin typeface="+mn-lt"/>
                <a:ea typeface="ＭＳ Ｐゴシック" charset="0"/>
                <a:cs typeface="ＭＳ Ｐゴシック" charset="0"/>
              </a:rPr>
              <a:t> is correct when identifying the target and recall is the overall ability of the </a:t>
            </a:r>
            <a:r>
              <a:rPr lang="en-US" sz="1200" b="0" i="0" kern="1200" dirty="0" err="1">
                <a:solidFill>
                  <a:schemeClr val="tx1"/>
                </a:solidFill>
                <a:effectLst/>
                <a:latin typeface="+mn-lt"/>
                <a:ea typeface="ＭＳ Ｐゴシック" charset="0"/>
                <a:cs typeface="ＭＳ Ｐゴシック" charset="0"/>
              </a:rPr>
              <a:t>algo</a:t>
            </a:r>
            <a:r>
              <a:rPr lang="en-US" sz="1200" b="0" i="0" kern="1200" dirty="0">
                <a:solidFill>
                  <a:schemeClr val="tx1"/>
                </a:solidFill>
                <a:effectLst/>
                <a:latin typeface="+mn-lt"/>
                <a:ea typeface="ＭＳ Ｐゴシック" charset="0"/>
                <a:cs typeface="ＭＳ Ｐゴシック" charset="0"/>
              </a:rPr>
              <a:t> to capture all the targets correctly.  So in this example the </a:t>
            </a:r>
            <a:r>
              <a:rPr lang="en-US" sz="1200" b="0" i="0" kern="1200" dirty="0" err="1">
                <a:solidFill>
                  <a:schemeClr val="tx1"/>
                </a:solidFill>
                <a:effectLst/>
                <a:latin typeface="+mn-lt"/>
                <a:ea typeface="ＭＳ Ｐゴシック" charset="0"/>
                <a:cs typeface="ＭＳ Ｐゴシック" charset="0"/>
              </a:rPr>
              <a:t>algo</a:t>
            </a:r>
            <a:r>
              <a:rPr lang="en-US" sz="1200" b="0" i="0" kern="1200" dirty="0">
                <a:solidFill>
                  <a:schemeClr val="tx1"/>
                </a:solidFill>
                <a:effectLst/>
                <a:latin typeface="+mn-lt"/>
                <a:ea typeface="ＭＳ Ｐゴシック" charset="0"/>
                <a:cs typeface="ＭＳ Ｐゴシック" charset="0"/>
              </a:rPr>
              <a:t> when identifying a dog does so correctly 60% of the time but overall only identifies 40% of dogs.  Meaning 60% of dogs go unidentified and there’s a 40% chance when identified that’s it’s wrong.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103</a:t>
            </a:fld>
            <a:endParaRPr lang="en-US"/>
          </a:p>
        </p:txBody>
      </p:sp>
    </p:spTree>
    <p:extLst>
      <p:ext uri="{BB962C8B-B14F-4D97-AF65-F5344CB8AC3E}">
        <p14:creationId xmlns:p14="http://schemas.microsoft.com/office/powerpoint/2010/main" val="38679831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mn-lt"/>
                <a:ea typeface="ＭＳ Ｐゴシック" charset="0"/>
                <a:cs typeface="ＭＳ Ｐゴシック" charset="0"/>
              </a:rPr>
              <a:t>Just</a:t>
            </a:r>
            <a:r>
              <a:rPr lang="en-US" sz="1200" b="0" i="0" kern="1200" baseline="0" dirty="0">
                <a:solidFill>
                  <a:schemeClr val="tx1"/>
                </a:solidFill>
                <a:effectLst/>
                <a:latin typeface="+mn-lt"/>
                <a:ea typeface="ＭＳ Ｐゴシック" charset="0"/>
                <a:cs typeface="ＭＳ Ｐゴシック" charset="0"/>
              </a:rPr>
              <a:t> in case you need a quick precision/recall reference:</a:t>
            </a:r>
            <a:r>
              <a:rPr lang="en-US" sz="1200" b="0" i="0" kern="1200" dirty="0">
                <a:solidFill>
                  <a:schemeClr val="tx1"/>
                </a:solidFill>
                <a:effectLst/>
                <a:latin typeface="+mn-lt"/>
                <a:ea typeface="ＭＳ Ｐゴシック" charset="0"/>
                <a:cs typeface="ＭＳ Ｐゴシック" charset="0"/>
              </a:rPr>
              <a:t> Suppose a computer program for recognizing dogs in photographs identifies 8 dogs in a picture containing 12 dogs and some cats. Of the 8 identified as dogs, 5 actually are dogs (true positives), while the rest are cats (false positives). The program's precision is 5/8 while its recall is 5/12.  So precision is the rate at which the </a:t>
            </a:r>
            <a:r>
              <a:rPr lang="en-US" sz="1200" b="0" i="0" kern="1200" dirty="0" err="1">
                <a:solidFill>
                  <a:schemeClr val="tx1"/>
                </a:solidFill>
                <a:effectLst/>
                <a:latin typeface="+mn-lt"/>
                <a:ea typeface="ＭＳ Ｐゴシック" charset="0"/>
                <a:cs typeface="ＭＳ Ｐゴシック" charset="0"/>
              </a:rPr>
              <a:t>algo</a:t>
            </a:r>
            <a:r>
              <a:rPr lang="en-US" sz="1200" b="0" i="0" kern="1200" dirty="0">
                <a:solidFill>
                  <a:schemeClr val="tx1"/>
                </a:solidFill>
                <a:effectLst/>
                <a:latin typeface="+mn-lt"/>
                <a:ea typeface="ＭＳ Ｐゴシック" charset="0"/>
                <a:cs typeface="ＭＳ Ｐゴシック" charset="0"/>
              </a:rPr>
              <a:t> is correct when identifying the target and recall is the overall ability of the </a:t>
            </a:r>
            <a:r>
              <a:rPr lang="en-US" sz="1200" b="0" i="0" kern="1200" dirty="0" err="1">
                <a:solidFill>
                  <a:schemeClr val="tx1"/>
                </a:solidFill>
                <a:effectLst/>
                <a:latin typeface="+mn-lt"/>
                <a:ea typeface="ＭＳ Ｐゴシック" charset="0"/>
                <a:cs typeface="ＭＳ Ｐゴシック" charset="0"/>
              </a:rPr>
              <a:t>algo</a:t>
            </a:r>
            <a:r>
              <a:rPr lang="en-US" sz="1200" b="0" i="0" kern="1200" dirty="0">
                <a:solidFill>
                  <a:schemeClr val="tx1"/>
                </a:solidFill>
                <a:effectLst/>
                <a:latin typeface="+mn-lt"/>
                <a:ea typeface="ＭＳ Ｐゴシック" charset="0"/>
                <a:cs typeface="ＭＳ Ｐゴシック" charset="0"/>
              </a:rPr>
              <a:t> to capture all the targets correctly.  So in this example the </a:t>
            </a:r>
            <a:r>
              <a:rPr lang="en-US" sz="1200" b="0" i="0" kern="1200" dirty="0" err="1">
                <a:solidFill>
                  <a:schemeClr val="tx1"/>
                </a:solidFill>
                <a:effectLst/>
                <a:latin typeface="+mn-lt"/>
                <a:ea typeface="ＭＳ Ｐゴシック" charset="0"/>
                <a:cs typeface="ＭＳ Ｐゴシック" charset="0"/>
              </a:rPr>
              <a:t>algo</a:t>
            </a:r>
            <a:r>
              <a:rPr lang="en-US" sz="1200" b="0" i="0" kern="1200" dirty="0">
                <a:solidFill>
                  <a:schemeClr val="tx1"/>
                </a:solidFill>
                <a:effectLst/>
                <a:latin typeface="+mn-lt"/>
                <a:ea typeface="ＭＳ Ｐゴシック" charset="0"/>
                <a:cs typeface="ＭＳ Ｐゴシック" charset="0"/>
              </a:rPr>
              <a:t> when identifying a dog does so correctly 60% of the time but overall only identifies 40% of dogs.  Meaning 60% of dogs go unidentified and there’s a 40% chance when identified that’s it’s wrong.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108</a:t>
            </a:fld>
            <a:endParaRPr lang="en-US"/>
          </a:p>
        </p:txBody>
      </p:sp>
    </p:spTree>
    <p:extLst>
      <p:ext uri="{BB962C8B-B14F-4D97-AF65-F5344CB8AC3E}">
        <p14:creationId xmlns:p14="http://schemas.microsoft.com/office/powerpoint/2010/main" val="1849741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33982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A classifier with a precision of 1.0 and a recall of 0.0 has a simple average of 0.5 but an F1 score of 0</a:t>
            </a:r>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110</a:t>
            </a:fld>
            <a:endParaRPr lang="en-US"/>
          </a:p>
        </p:txBody>
      </p:sp>
    </p:spTree>
    <p:extLst>
      <p:ext uri="{BB962C8B-B14F-4D97-AF65-F5344CB8AC3E}">
        <p14:creationId xmlns:p14="http://schemas.microsoft.com/office/powerpoint/2010/main" val="3800073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3649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9561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92014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FB Campus">
    <p:spTree>
      <p:nvGrpSpPr>
        <p:cNvPr id="1" name=""/>
        <p:cNvGrpSpPr/>
        <p:nvPr/>
      </p:nvGrpSpPr>
      <p:grpSpPr>
        <a:xfrm>
          <a:off x="0" y="0"/>
          <a:ext cx="0" cy="0"/>
          <a:chOff x="0" y="0"/>
          <a:chExt cx="0" cy="0"/>
        </a:xfrm>
      </p:grpSpPr>
      <p:sp>
        <p:nvSpPr>
          <p:cNvPr id="2"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30477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4" name="Picture 9" descr="vst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9359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4" name="Picture 9" descr="photos-ppt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778208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8" name="Picture 9" descr="bgbuffonephoto.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Subtitle 2"/>
          <p:cNvSpPr>
            <a:spLocks noGrp="1"/>
          </p:cNvSpPr>
          <p:nvPr>
            <p:ph type="subTitle" idx="1"/>
          </p:nvPr>
        </p:nvSpPr>
        <p:spPr>
          <a:xfrm>
            <a:off x="360378" y="3137687"/>
            <a:ext cx="3658798"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
          <p:cNvSpPr>
            <a:spLocks noGrp="1"/>
          </p:cNvSpPr>
          <p:nvPr>
            <p:ph type="ctrTitle"/>
          </p:nvPr>
        </p:nvSpPr>
        <p:spPr>
          <a:xfrm>
            <a:off x="360378" y="601090"/>
            <a:ext cx="4480563"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9" name="Picture Placeholder 8"/>
          <p:cNvSpPr>
            <a:spLocks noGrp="1" noChangeAspect="1"/>
          </p:cNvSpPr>
          <p:nvPr>
            <p:ph type="pic" sz="quarter" idx="10"/>
          </p:nvPr>
        </p:nvSpPr>
        <p:spPr>
          <a:xfrm>
            <a:off x="1954870" y="0"/>
            <a:ext cx="7201580"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pPr lvl="0"/>
            <a:r>
              <a:rPr lang="en-US" noProof="0"/>
              <a:t>Click icon to add picture</a:t>
            </a:r>
            <a:endParaRPr lang="en-US" noProof="0" dirty="0"/>
          </a:p>
        </p:txBody>
      </p:sp>
      <p:sp>
        <p:nvSpPr>
          <p:cNvPr id="3" name="Picture Placeholder 2"/>
          <p:cNvSpPr>
            <a:spLocks noGrp="1"/>
          </p:cNvSpPr>
          <p:nvPr>
            <p:ph type="pic" sz="quarter" idx="11"/>
          </p:nvPr>
        </p:nvSpPr>
        <p:spPr>
          <a:xfrm>
            <a:off x="113194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0" name="Picture Placeholder 2"/>
          <p:cNvSpPr>
            <a:spLocks noGrp="1"/>
          </p:cNvSpPr>
          <p:nvPr>
            <p:ph type="pic" sz="quarter" idx="12"/>
          </p:nvPr>
        </p:nvSpPr>
        <p:spPr>
          <a:xfrm>
            <a:off x="38853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1" name="Picture Placeholder 2"/>
          <p:cNvSpPr>
            <a:spLocks noGrp="1"/>
          </p:cNvSpPr>
          <p:nvPr>
            <p:ph type="pic" sz="quarter" idx="13"/>
          </p:nvPr>
        </p:nvSpPr>
        <p:spPr>
          <a:xfrm>
            <a:off x="66285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882033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416" y="1"/>
            <a:ext cx="7886700" cy="731520"/>
          </a:xfrm>
        </p:spPr>
        <p:txBody>
          <a:bodyPr>
            <a:normAutofit/>
          </a:bodyPr>
          <a:lstStyle>
            <a:lvl1pPr>
              <a:defRPr sz="2100" b="1"/>
            </a:lvl1pPr>
          </a:lstStyle>
          <a:p>
            <a:r>
              <a:rPr lang="en-US" dirty="0"/>
              <a:t>Click to edit Master title style</a:t>
            </a:r>
          </a:p>
        </p:txBody>
      </p:sp>
      <p:sp>
        <p:nvSpPr>
          <p:cNvPr id="3" name="Content Placeholder 2"/>
          <p:cNvSpPr>
            <a:spLocks noGrp="1"/>
          </p:cNvSpPr>
          <p:nvPr>
            <p:ph idx="1"/>
          </p:nvPr>
        </p:nvSpPr>
        <p:spPr>
          <a:xfrm>
            <a:off x="60416" y="1066868"/>
            <a:ext cx="7886700" cy="4351338"/>
          </a:xfrm>
        </p:spPr>
        <p:txBody>
          <a:bodyPr/>
          <a:lstStyle>
            <a:lvl1pPr marL="171450" indent="-171450">
              <a:buFont typeface="Wingdings" panose="05000000000000000000" pitchFamily="2" charset="2"/>
              <a:buChar char="Ø"/>
              <a:defRPr/>
            </a:lvl1pPr>
            <a:lvl2pPr marL="514350" indent="-171450">
              <a:buFont typeface="Wingdings" panose="05000000000000000000" pitchFamily="2" charset="2"/>
              <a:buChar char="v"/>
              <a:defRPr/>
            </a:lvl2pPr>
            <a:lvl3pPr marL="857250" indent="-171450">
              <a:buFont typeface="Wingdings" panose="05000000000000000000" pitchFamily="2" charset="2"/>
              <a:buChar char="Ø"/>
              <a:defRPr/>
            </a:lvl3pPr>
            <a:lvl4pPr marL="1200150" indent="-171450">
              <a:buFont typeface="Wingdings" panose="05000000000000000000" pitchFamily="2" charset="2"/>
              <a:buChar char="v"/>
              <a:defRPr/>
            </a:lvl4pPr>
            <a:lvl5pPr marL="1543050" indent="-171450">
              <a:buFont typeface="Wingdings" panose="05000000000000000000" pitchFamily="2" charset="2"/>
              <a:buChar char="Ø"/>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830033" y="6356351"/>
            <a:ext cx="2057400" cy="365125"/>
          </a:xfrm>
          <a:prstGeom prst="rect">
            <a:avLst/>
          </a:prstGeom>
        </p:spPr>
        <p:txBody>
          <a:bodyPr/>
          <a:lstStyle>
            <a:lvl1pPr algn="r">
              <a:defRPr>
                <a:solidFill>
                  <a:schemeClr val="accent1"/>
                </a:solidFill>
              </a:defRPr>
            </a:lvl1pPr>
          </a:lstStyle>
          <a:p>
            <a:fld id="{5ACD0CF0-90CC-9C41-A77B-2776398A8C8B}" type="slidenum">
              <a:rPr lang="en-US" smtClean="0"/>
              <a:pPr/>
              <a:t>‹#›</a:t>
            </a:fld>
            <a:endParaRPr lang="en-US"/>
          </a:p>
        </p:txBody>
      </p:sp>
    </p:spTree>
    <p:extLst>
      <p:ext uri="{BB962C8B-B14F-4D97-AF65-F5344CB8AC3E}">
        <p14:creationId xmlns:p14="http://schemas.microsoft.com/office/powerpoint/2010/main" val="1265166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29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 name="Shape 15"/>
          <p:cNvSpPr txBox="1">
            <a:spLocks noGrp="1"/>
          </p:cNvSpPr>
          <p:nvPr>
            <p:ph type="body" idx="1"/>
          </p:nvPr>
        </p:nvSpPr>
        <p:spPr>
          <a:xfrm>
            <a:off x="457200" y="1600201"/>
            <a:ext cx="8229600" cy="496763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 name="Shape 16"/>
          <p:cNvSpPr txBox="1">
            <a:spLocks noGrp="1"/>
          </p:cNvSpPr>
          <p:nvPr>
            <p:ph type="sldNum" idx="12"/>
          </p:nvPr>
        </p:nvSpPr>
        <p:spPr>
          <a:xfrm>
            <a:off x="8556792" y="6333135"/>
            <a:ext cx="548699" cy="524519"/>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010684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7924800" y="6425083"/>
            <a:ext cx="1855304"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
        <p:nvSpPr>
          <p:cNvPr id="9" name="Rectangle 8"/>
          <p:cNvSpPr/>
          <p:nvPr userDrawn="1"/>
        </p:nvSpPr>
        <p:spPr>
          <a:xfrm>
            <a:off x="0" y="5459898"/>
            <a:ext cx="9144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2460697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7924800" y="6477000"/>
            <a:ext cx="1855304"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
        <p:nvSpPr>
          <p:cNvPr id="9" name="Rectangle 8"/>
          <p:cNvSpPr/>
          <p:nvPr userDrawn="1"/>
        </p:nvSpPr>
        <p:spPr>
          <a:xfrm>
            <a:off x="0" y="5459898"/>
            <a:ext cx="9144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32614852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7924800" y="6425083"/>
            <a:ext cx="1855304"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737614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7924800" y="6477000"/>
            <a:ext cx="1855304"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
        <p:nvSpPr>
          <p:cNvPr id="9" name="Rectangle 8"/>
          <p:cNvSpPr/>
          <p:nvPr userDrawn="1"/>
        </p:nvSpPr>
        <p:spPr>
          <a:xfrm>
            <a:off x="0" y="5459898"/>
            <a:ext cx="9144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416334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
        <p:nvSpPr>
          <p:cNvPr id="9" name="Rectangle 8"/>
          <p:cNvSpPr/>
          <p:nvPr userDrawn="1"/>
        </p:nvSpPr>
        <p:spPr>
          <a:xfrm>
            <a:off x="0" y="5459896"/>
            <a:ext cx="9144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285270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4146550" y="2887663"/>
            <a:ext cx="8588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ok Antiqua" charset="0"/>
                <a:ea typeface="ＭＳ Ｐゴシック" charset="0"/>
                <a:cs typeface="ＭＳ Ｐゴシック" charset="0"/>
              </a:defRPr>
            </a:lvl1pPr>
            <a:lvl2pPr marL="742950" indent="-285750">
              <a:defRPr>
                <a:solidFill>
                  <a:schemeClr val="tx1"/>
                </a:solidFill>
                <a:latin typeface="Book Antiqua" charset="0"/>
                <a:ea typeface="ＭＳ Ｐゴシック" charset="0"/>
              </a:defRPr>
            </a:lvl2pPr>
            <a:lvl3pPr marL="1143000" indent="-228600">
              <a:defRPr>
                <a:solidFill>
                  <a:schemeClr val="tx1"/>
                </a:solidFill>
                <a:latin typeface="Book Antiqua" charset="0"/>
                <a:ea typeface="ＭＳ Ｐゴシック" charset="0"/>
              </a:defRPr>
            </a:lvl3pPr>
            <a:lvl4pPr marL="1600200" indent="-228600">
              <a:defRPr>
                <a:solidFill>
                  <a:schemeClr val="tx1"/>
                </a:solidFill>
                <a:latin typeface="Book Antiqua" charset="0"/>
                <a:ea typeface="ＭＳ Ｐゴシック" charset="0"/>
              </a:defRPr>
            </a:lvl4pPr>
            <a:lvl5pPr marL="2057400" indent="-228600">
              <a:defRPr>
                <a:solidFill>
                  <a:schemeClr val="tx1"/>
                </a:solidFill>
                <a:latin typeface="Book Antiqua" charset="0"/>
                <a:ea typeface="ＭＳ Ｐゴシック" charset="0"/>
              </a:defRPr>
            </a:lvl5pPr>
            <a:lvl6pPr marL="2514600" indent="-228600" fontAlgn="base">
              <a:spcBef>
                <a:spcPct val="0"/>
              </a:spcBef>
              <a:spcAft>
                <a:spcPct val="0"/>
              </a:spcAft>
              <a:defRPr>
                <a:solidFill>
                  <a:schemeClr val="tx1"/>
                </a:solidFill>
                <a:latin typeface="Book Antiqua" charset="0"/>
                <a:ea typeface="ＭＳ Ｐゴシック" charset="0"/>
              </a:defRPr>
            </a:lvl6pPr>
            <a:lvl7pPr marL="2971800" indent="-228600" fontAlgn="base">
              <a:spcBef>
                <a:spcPct val="0"/>
              </a:spcBef>
              <a:spcAft>
                <a:spcPct val="0"/>
              </a:spcAft>
              <a:defRPr>
                <a:solidFill>
                  <a:schemeClr val="tx1"/>
                </a:solidFill>
                <a:latin typeface="Book Antiqua" charset="0"/>
                <a:ea typeface="ＭＳ Ｐゴシック" charset="0"/>
              </a:defRPr>
            </a:lvl7pPr>
            <a:lvl8pPr marL="3429000" indent="-228600" fontAlgn="base">
              <a:spcBef>
                <a:spcPct val="0"/>
              </a:spcBef>
              <a:spcAft>
                <a:spcPct val="0"/>
              </a:spcAft>
              <a:defRPr>
                <a:solidFill>
                  <a:schemeClr val="tx1"/>
                </a:solidFill>
                <a:latin typeface="Book Antiqua" charset="0"/>
                <a:ea typeface="ＭＳ Ｐゴシック" charset="0"/>
              </a:defRPr>
            </a:lvl8pPr>
            <a:lvl9pPr marL="3886200" indent="-228600" fontAlgn="base">
              <a:spcBef>
                <a:spcPct val="0"/>
              </a:spcBef>
              <a:spcAft>
                <a:spcPct val="0"/>
              </a:spcAft>
              <a:defRPr>
                <a:solidFill>
                  <a:schemeClr val="tx1"/>
                </a:solidFill>
                <a:latin typeface="Book Antiqua" charset="0"/>
                <a:ea typeface="ＭＳ Ｐゴシック" charset="0"/>
              </a:defRPr>
            </a:lvl9pPr>
          </a:lstStyle>
          <a:p>
            <a:endParaRPr lang="en-US" sz="5400">
              <a:solidFill>
                <a:srgbClr val="DBA455"/>
              </a:solidFill>
              <a:latin typeface="Wingdings" charset="0"/>
            </a:endParaRPr>
          </a:p>
        </p:txBody>
      </p:sp>
      <p:sp>
        <p:nvSpPr>
          <p:cNvPr id="2"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5" name="Straight Connector 4"/>
          <p:cNvCxnSpPr/>
          <p:nvPr userDrawn="1"/>
        </p:nvCxnSpPr>
        <p:spPr>
          <a:xfrm>
            <a:off x="0" y="601401"/>
            <a:ext cx="9144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09B7727-4F88-43AA-BB13-AEDC87DDB3EA}"/>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260641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5" name="TextBox 4">
            <a:extLst>
              <a:ext uri="{FF2B5EF4-FFF2-40B4-BE49-F238E27FC236}">
                <a16:creationId xmlns:a16="http://schemas.microsoft.com/office/drawing/2014/main" id="{23348F2E-56D7-4783-BAD3-21D3D207EEC0}"/>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926393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7" name="TextBox 6">
            <a:extLst>
              <a:ext uri="{FF2B5EF4-FFF2-40B4-BE49-F238E27FC236}">
                <a16:creationId xmlns:a16="http://schemas.microsoft.com/office/drawing/2014/main" id="{CE63606E-E78E-4013-979D-EBC44B2578B0}"/>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3558760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B77883EE-BF10-4465-BD1D-99F0789C4C25}"/>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83872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169028ED-E0C5-416B-96EC-0B000BC36B18}"/>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423315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9" descr="PPT-General9.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descr="genbuffbacker.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2468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pic>
        <p:nvPicPr>
          <p:cNvPr id="4" name="Picture 9" descr="MV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74096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357462" y="6411286"/>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2"/>
                </a:solidFill>
                <a:latin typeface="+mn-lt"/>
                <a:ea typeface="+mn-ea"/>
                <a:cs typeface="+mn-cs"/>
              </a:defRPr>
            </a:lvl1pPr>
          </a:lstStyle>
          <a:p>
            <a:pPr>
              <a:defRPr/>
            </a:pPr>
            <a:fld id="{10DA1A4F-3D9D-4EC4-B0B1-93E85D9B25FE}" type="datetime1">
              <a:rPr lang="en-US" smtClean="0"/>
              <a:t>9/13/2019</a:t>
            </a:fld>
            <a:endParaRPr lang="en-US" dirty="0"/>
          </a:p>
        </p:txBody>
      </p:sp>
      <p:sp>
        <p:nvSpPr>
          <p:cNvPr id="5" name="Footer Placeholder 4"/>
          <p:cNvSpPr>
            <a:spLocks noGrp="1"/>
          </p:cNvSpPr>
          <p:nvPr>
            <p:ph type="ftr" sz="quarter" idx="3"/>
          </p:nvPr>
        </p:nvSpPr>
        <p:spPr>
          <a:xfrm>
            <a:off x="6102350" y="6317042"/>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2"/>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4495800" y="6400800"/>
            <a:ext cx="485364" cy="31201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2"/>
                </a:solidFill>
                <a:latin typeface="+mn-lt"/>
                <a:ea typeface="+mn-ea"/>
                <a:cs typeface="+mn-cs"/>
              </a:defRPr>
            </a:lvl1pPr>
          </a:lstStyle>
          <a:p>
            <a:pPr>
              <a:defRPr/>
            </a:pPr>
            <a:fld id="{BF5384DF-3CC5-CF4E-9FE1-5084770CC286}" type="slidenum">
              <a:rPr lang="en-US"/>
              <a:pPr>
                <a:defRPr/>
              </a:pPr>
              <a:t>‹#›</a:t>
            </a:fld>
            <a:endParaRPr lang="en-US" dirty="0"/>
          </a:p>
        </p:txBody>
      </p:sp>
      <p:pic>
        <p:nvPicPr>
          <p:cNvPr id="9" name="Picture 8">
            <a:extLst>
              <a:ext uri="{FF2B5EF4-FFF2-40B4-BE49-F238E27FC236}">
                <a16:creationId xmlns:a16="http://schemas.microsoft.com/office/drawing/2014/main" id="{90330841-97EE-4E35-81AB-42D57A25F1A6}"/>
              </a:ext>
            </a:extLst>
          </p:cNvPr>
          <p:cNvPicPr>
            <a:picLocks noChangeAspect="1"/>
          </p:cNvPicPr>
          <p:nvPr userDrawn="1"/>
        </p:nvPicPr>
        <p:blipFill>
          <a:blip r:embed="rId20"/>
          <a:stretch>
            <a:fillRect/>
          </a:stretch>
        </p:blipFill>
        <p:spPr>
          <a:xfrm>
            <a:off x="6985902" y="6172200"/>
            <a:ext cx="1624698" cy="692149"/>
          </a:xfrm>
          <a:prstGeom prst="rect">
            <a:avLst/>
          </a:prstGeom>
        </p:spPr>
      </p:pic>
      <p:cxnSp>
        <p:nvCxnSpPr>
          <p:cNvPr id="10" name="Straight Connector 9">
            <a:extLst>
              <a:ext uri="{FF2B5EF4-FFF2-40B4-BE49-F238E27FC236}">
                <a16:creationId xmlns:a16="http://schemas.microsoft.com/office/drawing/2014/main" id="{72AF2B8B-9151-41AF-8CF5-FED4E5F14444}"/>
              </a:ext>
            </a:extLst>
          </p:cNvPr>
          <p:cNvCxnSpPr/>
          <p:nvPr userDrawn="1"/>
        </p:nvCxnSpPr>
        <p:spPr>
          <a:xfrm>
            <a:off x="0" y="6164510"/>
            <a:ext cx="9144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03890B-D09F-4CB1-A8D2-9BD28E6AA189}"/>
              </a:ext>
            </a:extLst>
          </p:cNvPr>
          <p:cNvCxnSpPr/>
          <p:nvPr userDrawn="1"/>
        </p:nvCxnSpPr>
        <p:spPr>
          <a:xfrm>
            <a:off x="0" y="609600"/>
            <a:ext cx="9144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859333"/>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Lst>
  <p:hf hdr="0" ftr="0"/>
  <p:txStyles>
    <p:titleStyle>
      <a:lvl1pPr algn="ctr" rtl="0" eaLnBrk="1" fontAlgn="base" hangingPunct="1">
        <a:spcBef>
          <a:spcPct val="0"/>
        </a:spcBef>
        <a:spcAft>
          <a:spcPct val="0"/>
        </a:spcAft>
        <a:defRPr sz="5400"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rtl="0" eaLnBrk="1" fontAlgn="base" hangingPunct="1">
        <a:spcBef>
          <a:spcPct val="20000"/>
        </a:spcBef>
        <a:spcAft>
          <a:spcPct val="0"/>
        </a:spcAft>
        <a:buClr>
          <a:schemeClr val="accent1"/>
        </a:buClr>
        <a:buFont typeface="Wingdings" charset="0"/>
        <a:defRPr sz="2400" kern="1200">
          <a:solidFill>
            <a:srgbClr val="262626"/>
          </a:solidFill>
          <a:latin typeface="+mn-lt"/>
          <a:ea typeface="ＭＳ Ｐゴシック" charset="0"/>
          <a:cs typeface="ＭＳ Ｐゴシック" charset="0"/>
        </a:defRPr>
      </a:lvl1pPr>
      <a:lvl2pPr marL="411163" algn="l" rtl="0" eaLnBrk="1" fontAlgn="base" hangingPunct="1">
        <a:spcBef>
          <a:spcPct val="20000"/>
        </a:spcBef>
        <a:spcAft>
          <a:spcPct val="0"/>
        </a:spcAft>
        <a:buClr>
          <a:schemeClr val="accent1"/>
        </a:buClr>
        <a:buFont typeface="Wingdings" charset="0"/>
        <a:defRPr sz="2200" kern="1200">
          <a:solidFill>
            <a:srgbClr val="262626"/>
          </a:solidFill>
          <a:latin typeface="+mn-lt"/>
          <a:ea typeface="ＭＳ Ｐゴシック" charset="0"/>
          <a:cs typeface="+mn-cs"/>
        </a:defRPr>
      </a:lvl2pPr>
      <a:lvl3pPr marL="776288" algn="l" rtl="0" eaLnBrk="1" fontAlgn="base" hangingPunct="1">
        <a:spcBef>
          <a:spcPct val="20000"/>
        </a:spcBef>
        <a:spcAft>
          <a:spcPct val="0"/>
        </a:spcAft>
        <a:buClr>
          <a:schemeClr val="accent1"/>
        </a:buClr>
        <a:buFont typeface="Wingdings" charset="0"/>
        <a:defRPr sz="2000" kern="1200">
          <a:solidFill>
            <a:srgbClr val="262626"/>
          </a:solidFill>
          <a:latin typeface="+mn-lt"/>
          <a:ea typeface="ＭＳ Ｐゴシック" charset="0"/>
          <a:cs typeface="+mn-cs"/>
        </a:defRPr>
      </a:lvl3pPr>
      <a:lvl4pPr marL="1187450" algn="l" rtl="0" eaLnBrk="1" fontAlgn="base" hangingPunct="1">
        <a:spcBef>
          <a:spcPct val="20000"/>
        </a:spcBef>
        <a:spcAft>
          <a:spcPct val="0"/>
        </a:spcAft>
        <a:buClr>
          <a:schemeClr val="accent1"/>
        </a:buClr>
        <a:buFont typeface="Wingdings" charset="0"/>
        <a:defRPr kern="1200">
          <a:solidFill>
            <a:srgbClr val="262626"/>
          </a:solidFill>
          <a:latin typeface="+mn-lt"/>
          <a:ea typeface="ＭＳ Ｐゴシック" charset="0"/>
          <a:cs typeface="+mn-cs"/>
        </a:defRPr>
      </a:lvl4pPr>
      <a:lvl5pPr marL="1508125" algn="l" rtl="0" eaLnBrk="1" fontAlgn="base" hangingPunct="1">
        <a:spcBef>
          <a:spcPct val="20000"/>
        </a:spcBef>
        <a:spcAft>
          <a:spcPct val="0"/>
        </a:spcAft>
        <a:buClr>
          <a:schemeClr val="accent1"/>
        </a:buClr>
        <a:buFont typeface="Wingdings" charset="0"/>
        <a:defRPr sz="1600" kern="1200">
          <a:solidFill>
            <a:srgbClr val="262626"/>
          </a:solidFill>
          <a:latin typeface="+mn-lt"/>
          <a:ea typeface="ＭＳ Ｐゴシック" charset="0"/>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jenstirrup.com/2017/07/01/whats-wrong-with-crisp-dm-and-is-there-an-alternative/" TargetMode="External"/><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hyperlink" Target="https://en.wikipedia.org/wiki/F1_score" TargetMode="External"/><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40.png"/><Relationship Id="rId3" Type="http://schemas.openxmlformats.org/officeDocument/2006/relationships/slide" Target="slide3.xml"/><Relationship Id="rId7" Type="http://schemas.openxmlformats.org/officeDocument/2006/relationships/image" Target="../media/image120.png"/><Relationship Id="rId12" Type="http://schemas.openxmlformats.org/officeDocument/2006/relationships/slide" Target="slide6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slide" Target="slide23.xml"/><Relationship Id="rId11" Type="http://schemas.openxmlformats.org/officeDocument/2006/relationships/image" Target="../media/image14.png"/><Relationship Id="rId5" Type="http://schemas.openxmlformats.org/officeDocument/2006/relationships/image" Target="../media/image12.png"/><Relationship Id="rId10" Type="http://schemas.openxmlformats.org/officeDocument/2006/relationships/image" Target="../media/image130.png"/><Relationship Id="rId4" Type="http://schemas.openxmlformats.org/officeDocument/2006/relationships/image" Target="../media/image11.png"/><Relationship Id="rId9" Type="http://schemas.openxmlformats.org/officeDocument/2006/relationships/slide" Target="slide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www.smartsheet.com/blog/demystifying-5-phases-project-management" TargetMode="External"/><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JasonYao/NLP-twitter-stock-trader/blob/master/README.md"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NovaVolunteer/Practice_Application_D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kaggle.com/surveys/2017"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urvey.datacommunitydc.org/reset"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honingds.com/blog/intro-to-data-science/" TargetMode="External"/><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hyperlink" Target="https://www.teacherspayteachers.com/Browse/Search:arc%20of%20the%20story%20graphic%20organizer"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26.png"/><Relationship Id="rId4" Type="http://schemas.openxmlformats.org/officeDocument/2006/relationships/chart" Target="../charts/char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9.jpeg"/></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udeep.co/data-science/Understanding-the-Data-Science-Lifecycle/" TargetMode="External"/><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hyperlink" Target="https://trello.com/b/sIIyR0JN/dc2-board-board" TargetMode="External"/><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figure/CRISP-DM-process-model_fig3_261307514" TargetMode="External"/><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hyperlink" Target="https://solutions.excella.com/making-agile-work-for-data-teams-presentation" TargetMode="External"/><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hyperlink" Target="https://www.oreilly.com/ideas/a-manifesto-for-agile-data-science"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43.png"/><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42.png"/><Relationship Id="rId5" Type="http://schemas.openxmlformats.org/officeDocument/2006/relationships/image" Target="../media/image41.wmf"/><Relationship Id="rId4" Type="http://schemas.openxmlformats.org/officeDocument/2006/relationships/oleObject" Target="../embeddings/oleObject1.bin"/></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 y="0"/>
            <a:ext cx="9067800" cy="2286000"/>
          </a:xfrm>
        </p:spPr>
        <p:txBody>
          <a:bodyPr/>
          <a:lstStyle/>
          <a:p>
            <a:pPr algn="ctr"/>
            <a:r>
              <a:rPr lang="en-US" sz="2000" b="1" dirty="0">
                <a:solidFill>
                  <a:srgbClr val="002060"/>
                </a:solidFill>
                <a:latin typeface="Times New Roman" panose="02020603050405020304" pitchFamily="18" charset="0"/>
                <a:cs typeface="Times New Roman" panose="02020603050405020304" pitchFamily="18" charset="0"/>
              </a:rPr>
              <a:t>Overview and Data Science or Science of Data</a:t>
            </a:r>
            <a:endParaRPr lang="en-US" sz="1100" b="1" dirty="0">
              <a:solidFill>
                <a:srgbClr val="002060"/>
              </a:solidFill>
              <a:latin typeface="Times New Roman" panose="02020603050405020304" pitchFamily="18" charset="0"/>
              <a:cs typeface="Times New Roman" panose="02020603050405020304" pitchFamily="18" charset="0"/>
            </a:endParaRPr>
          </a:p>
          <a:p>
            <a:pPr algn="ctr"/>
            <a:r>
              <a:rPr lang="en-US" sz="1800" b="1" dirty="0">
                <a:solidFill>
                  <a:srgbClr val="002060"/>
                </a:solidFill>
                <a:latin typeface="Times New Roman" panose="02020603050405020304" pitchFamily="18" charset="0"/>
                <a:cs typeface="Times New Roman" panose="02020603050405020304" pitchFamily="18" charset="0"/>
              </a:rPr>
              <a:t>Brian Wright, PhD </a:t>
            </a:r>
          </a:p>
          <a:p>
            <a:pPr algn="ctr"/>
            <a:r>
              <a:rPr lang="en-US" sz="1800" b="1" dirty="0">
                <a:solidFill>
                  <a:srgbClr val="002060"/>
                </a:solidFill>
                <a:latin typeface="Times New Roman" panose="02020603050405020304" pitchFamily="18" charset="0"/>
                <a:cs typeface="Times New Roman" panose="02020603050405020304" pitchFamily="18" charset="0"/>
              </a:rPr>
              <a:t>brianwright@virginia.edu</a:t>
            </a:r>
          </a:p>
          <a:p>
            <a:pPr algn="ctr"/>
            <a:r>
              <a:rPr lang="en-US" sz="1800" b="1" dirty="0">
                <a:solidFill>
                  <a:srgbClr val="002060"/>
                </a:solidFill>
                <a:latin typeface="Times New Roman" panose="02020603050405020304" pitchFamily="18" charset="0"/>
                <a:cs typeface="Times New Roman" panose="02020603050405020304" pitchFamily="18" charset="0"/>
              </a:rPr>
              <a:t>Assistant Professor</a:t>
            </a:r>
          </a:p>
          <a:p>
            <a:pPr algn="ctr"/>
            <a:r>
              <a:rPr lang="en-US" sz="1800" b="1" dirty="0">
                <a:solidFill>
                  <a:srgbClr val="002060"/>
                </a:solidFill>
                <a:latin typeface="Times New Roman" panose="02020603050405020304" pitchFamily="18" charset="0"/>
                <a:cs typeface="Times New Roman" panose="02020603050405020304" pitchFamily="18" charset="0"/>
              </a:rPr>
              <a:t>Data Science Institute</a:t>
            </a:r>
          </a:p>
        </p:txBody>
      </p:sp>
      <p:pic>
        <p:nvPicPr>
          <p:cNvPr id="1026" name="Picture 2" descr="Image result for data science institute uva logo">
            <a:extLst>
              <a:ext uri="{FF2B5EF4-FFF2-40B4-BE49-F238E27FC236}">
                <a16:creationId xmlns:a16="http://schemas.microsoft.com/office/drawing/2014/main" id="{0317DA91-F918-48A8-9B37-1275DA1AFA9F}"/>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2057400"/>
            <a:ext cx="91440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330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87924-5941-4D68-BA97-02DBA109EAFE}"/>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5D2F26C-6AD8-46B6-B532-7FC9F7EEA76C}"/>
              </a:ext>
            </a:extLst>
          </p:cNvPr>
          <p:cNvSpPr>
            <a:spLocks noGrp="1"/>
          </p:cNvSpPr>
          <p:nvPr>
            <p:ph type="sldNum" sz="quarter" idx="12"/>
          </p:nvPr>
        </p:nvSpPr>
        <p:spPr/>
        <p:txBody>
          <a:bodyPr/>
          <a:lstStyle/>
          <a:p>
            <a:fld id="{5ACD0CF0-90CC-9C41-A77B-2776398A8C8B}" type="slidenum">
              <a:rPr lang="en-US" smtClean="0"/>
              <a:pPr/>
              <a:t>10</a:t>
            </a:fld>
            <a:endParaRPr lang="en-US"/>
          </a:p>
        </p:txBody>
      </p:sp>
      <p:pic>
        <p:nvPicPr>
          <p:cNvPr id="6" name="Picture 5">
            <a:extLst>
              <a:ext uri="{FF2B5EF4-FFF2-40B4-BE49-F238E27FC236}">
                <a16:creationId xmlns:a16="http://schemas.microsoft.com/office/drawing/2014/main" id="{BDB8277F-F3F1-4E52-AFD2-A18B35319155}"/>
              </a:ext>
            </a:extLst>
          </p:cNvPr>
          <p:cNvPicPr>
            <a:picLocks noChangeAspect="1"/>
          </p:cNvPicPr>
          <p:nvPr/>
        </p:nvPicPr>
        <p:blipFill>
          <a:blip r:embed="rId2"/>
          <a:stretch>
            <a:fillRect/>
          </a:stretch>
        </p:blipFill>
        <p:spPr>
          <a:xfrm>
            <a:off x="0" y="18269"/>
            <a:ext cx="9144000" cy="6821461"/>
          </a:xfrm>
          <a:prstGeom prst="rect">
            <a:avLst/>
          </a:prstGeom>
        </p:spPr>
      </p:pic>
      <p:sp>
        <p:nvSpPr>
          <p:cNvPr id="7" name="TextBox 6">
            <a:extLst>
              <a:ext uri="{FF2B5EF4-FFF2-40B4-BE49-F238E27FC236}">
                <a16:creationId xmlns:a16="http://schemas.microsoft.com/office/drawing/2014/main" id="{0077F888-41EE-4D6A-AD16-1DA31A0EACB4}"/>
              </a:ext>
            </a:extLst>
          </p:cNvPr>
          <p:cNvSpPr txBox="1"/>
          <p:nvPr/>
        </p:nvSpPr>
        <p:spPr>
          <a:xfrm>
            <a:off x="6477000" y="67509"/>
            <a:ext cx="1143000" cy="307777"/>
          </a:xfrm>
          <a:prstGeom prst="rect">
            <a:avLst/>
          </a:prstGeom>
          <a:noFill/>
        </p:spPr>
        <p:txBody>
          <a:bodyPr wrap="square" rtlCol="0">
            <a:spAutoFit/>
          </a:bodyPr>
          <a:lstStyle/>
          <a:p>
            <a:r>
              <a:rPr lang="en-US" sz="1400" dirty="0"/>
              <a:t>Microsoft</a:t>
            </a:r>
          </a:p>
        </p:txBody>
      </p:sp>
      <p:sp>
        <p:nvSpPr>
          <p:cNvPr id="8" name="TextBox 7">
            <a:extLst>
              <a:ext uri="{FF2B5EF4-FFF2-40B4-BE49-F238E27FC236}">
                <a16:creationId xmlns:a16="http://schemas.microsoft.com/office/drawing/2014/main" id="{4F5BDC77-8A00-4735-85B5-A8AF4E01B663}"/>
              </a:ext>
            </a:extLst>
          </p:cNvPr>
          <p:cNvSpPr txBox="1"/>
          <p:nvPr/>
        </p:nvSpPr>
        <p:spPr>
          <a:xfrm>
            <a:off x="5943600" y="6298692"/>
            <a:ext cx="2819400" cy="400110"/>
          </a:xfrm>
          <a:prstGeom prst="rect">
            <a:avLst/>
          </a:prstGeom>
          <a:noFill/>
        </p:spPr>
        <p:txBody>
          <a:bodyPr wrap="square" rtlCol="0">
            <a:spAutoFit/>
          </a:bodyPr>
          <a:lstStyle/>
          <a:p>
            <a:r>
              <a:rPr lang="en-US" sz="1000" dirty="0">
                <a:hlinkClick r:id="rId3"/>
              </a:rPr>
              <a:t>https://jenstirrup.com/2017/07/01/whats-wrong-with-crisp-dm-and-is-there-an-alternative/</a:t>
            </a:r>
            <a:endParaRPr lang="en-US" sz="1000" dirty="0"/>
          </a:p>
        </p:txBody>
      </p:sp>
    </p:spTree>
    <p:extLst>
      <p:ext uri="{BB962C8B-B14F-4D97-AF65-F5344CB8AC3E}">
        <p14:creationId xmlns:p14="http://schemas.microsoft.com/office/powerpoint/2010/main" val="13470415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Evaluation: Confusion Matrix and threshold </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100</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896191718"/>
              </p:ext>
            </p:extLst>
          </p:nvPr>
        </p:nvGraphicFramePr>
        <p:xfrm>
          <a:off x="1524000" y="3505200"/>
          <a:ext cx="6096000" cy="1767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808796249"/>
                    </a:ext>
                  </a:extLst>
                </a:gridCol>
                <a:gridCol w="1524000">
                  <a:extLst>
                    <a:ext uri="{9D8B030D-6E8A-4147-A177-3AD203B41FA5}">
                      <a16:colId xmlns:a16="http://schemas.microsoft.com/office/drawing/2014/main" val="3690331209"/>
                    </a:ext>
                  </a:extLst>
                </a:gridCol>
                <a:gridCol w="1524000">
                  <a:extLst>
                    <a:ext uri="{9D8B030D-6E8A-4147-A177-3AD203B41FA5}">
                      <a16:colId xmlns:a16="http://schemas.microsoft.com/office/drawing/2014/main" val="100419482"/>
                    </a:ext>
                  </a:extLst>
                </a:gridCol>
                <a:gridCol w="1524000">
                  <a:extLst>
                    <a:ext uri="{9D8B030D-6E8A-4147-A177-3AD203B41FA5}">
                      <a16:colId xmlns:a16="http://schemas.microsoft.com/office/drawing/2014/main" val="1059057422"/>
                    </a:ext>
                  </a:extLst>
                </a:gridCol>
              </a:tblGrid>
              <a:tr h="278130">
                <a:tc>
                  <a:txBody>
                    <a:bodyPr/>
                    <a:lstStyle/>
                    <a:p>
                      <a:endParaRPr lang="en-US" sz="1400" dirty="0"/>
                    </a:p>
                  </a:txBody>
                  <a:tcPr marL="68580" marR="68580" marT="34290" marB="34290"/>
                </a:tc>
                <a:tc gridSpan="3">
                  <a:txBody>
                    <a:bodyPr/>
                    <a:lstStyle/>
                    <a:p>
                      <a:r>
                        <a:rPr lang="en-US" sz="1400" dirty="0"/>
                        <a:t>Predictive Class</a:t>
                      </a:r>
                    </a:p>
                  </a:txBody>
                  <a:tcPr marL="68580" marR="68580" marT="34290" marB="34290"/>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88190464"/>
                  </a:ext>
                </a:extLst>
              </a:tr>
              <a:tr h="480060">
                <a:tc rowSpan="3">
                  <a:txBody>
                    <a:bodyPr/>
                    <a:lstStyle/>
                    <a:p>
                      <a:r>
                        <a:rPr lang="en-US" sz="1400" dirty="0"/>
                        <a:t>Actual Class</a:t>
                      </a:r>
                    </a:p>
                  </a:txBody>
                  <a:tcPr marL="68580" marR="68580" marT="34290" marB="34290"/>
                </a:tc>
                <a:tc>
                  <a:txBody>
                    <a:bodyPr/>
                    <a:lstStyle/>
                    <a:p>
                      <a:endParaRPr lang="en-US" sz="1400" dirty="0"/>
                    </a:p>
                  </a:txBody>
                  <a:tcPr marL="68580" marR="68580" marT="34290" marB="34290"/>
                </a:tc>
                <a:tc>
                  <a:txBody>
                    <a:bodyPr/>
                    <a:lstStyle/>
                    <a:p>
                      <a:r>
                        <a:rPr lang="en-US" sz="1400" dirty="0"/>
                        <a:t>Positive </a:t>
                      </a:r>
                    </a:p>
                    <a:p>
                      <a:r>
                        <a:rPr lang="en-US" sz="1400" dirty="0"/>
                        <a:t>Fraud</a:t>
                      </a:r>
                    </a:p>
                  </a:txBody>
                  <a:tcPr marL="68580" marR="68580" marT="34290" marB="34290"/>
                </a:tc>
                <a:tc>
                  <a:txBody>
                    <a:bodyPr/>
                    <a:lstStyle/>
                    <a:p>
                      <a:r>
                        <a:rPr lang="en-US" sz="1400" dirty="0"/>
                        <a:t>Negative</a:t>
                      </a:r>
                    </a:p>
                    <a:p>
                      <a:r>
                        <a:rPr lang="en-US" sz="1400" dirty="0"/>
                        <a:t>Not Fraud</a:t>
                      </a:r>
                    </a:p>
                  </a:txBody>
                  <a:tcPr marL="68580" marR="68580" marT="34290" marB="34290"/>
                </a:tc>
                <a:extLst>
                  <a:ext uri="{0D108BD9-81ED-4DB2-BD59-A6C34878D82A}">
                    <a16:rowId xmlns:a16="http://schemas.microsoft.com/office/drawing/2014/main" val="3984198795"/>
                  </a:ext>
                </a:extLst>
              </a:tr>
              <a:tr h="480060">
                <a:tc vMerge="1">
                  <a:txBody>
                    <a:bodyPr/>
                    <a:lstStyle/>
                    <a:p>
                      <a:endParaRPr lang="en-US" dirty="0"/>
                    </a:p>
                  </a:txBody>
                  <a:tcPr/>
                </a:tc>
                <a:tc>
                  <a:txBody>
                    <a:bodyPr/>
                    <a:lstStyle/>
                    <a:p>
                      <a:r>
                        <a:rPr lang="en-US" sz="1400" dirty="0"/>
                        <a:t>Positive </a:t>
                      </a:r>
                    </a:p>
                    <a:p>
                      <a:r>
                        <a:rPr lang="en-US" sz="1400" dirty="0"/>
                        <a:t>Fraud</a:t>
                      </a:r>
                    </a:p>
                  </a:txBody>
                  <a:tcPr marL="68580" marR="68580" marT="34290" marB="34290"/>
                </a:tc>
                <a:tc>
                  <a:txBody>
                    <a:bodyPr/>
                    <a:lstStyle/>
                    <a:p>
                      <a:r>
                        <a:rPr lang="en-US" sz="1400" dirty="0"/>
                        <a:t>True Positive</a:t>
                      </a:r>
                    </a:p>
                    <a:p>
                      <a:r>
                        <a:rPr lang="en-US" sz="1400" dirty="0"/>
                        <a:t>10</a:t>
                      </a:r>
                    </a:p>
                  </a:txBody>
                  <a:tcPr marL="68580" marR="68580" marT="34290" marB="34290"/>
                </a:tc>
                <a:tc>
                  <a:txBody>
                    <a:bodyPr/>
                    <a:lstStyle/>
                    <a:p>
                      <a:r>
                        <a:rPr lang="en-US" sz="1400" dirty="0"/>
                        <a:t>False</a:t>
                      </a:r>
                      <a:r>
                        <a:rPr lang="en-US" sz="1400" baseline="0" dirty="0"/>
                        <a:t> Negative</a:t>
                      </a:r>
                    </a:p>
                    <a:p>
                      <a:r>
                        <a:rPr lang="en-US" sz="1400" dirty="0"/>
                        <a:t>7</a:t>
                      </a:r>
                    </a:p>
                  </a:txBody>
                  <a:tcPr marL="68580" marR="68580" marT="34290" marB="34290"/>
                </a:tc>
                <a:extLst>
                  <a:ext uri="{0D108BD9-81ED-4DB2-BD59-A6C34878D82A}">
                    <a16:rowId xmlns:a16="http://schemas.microsoft.com/office/drawing/2014/main" val="3546048974"/>
                  </a:ext>
                </a:extLst>
              </a:tr>
              <a:tr h="480060">
                <a:tc vMerge="1">
                  <a:txBody>
                    <a:bodyPr/>
                    <a:lstStyle/>
                    <a:p>
                      <a:endParaRPr lang="en-US" dirty="0"/>
                    </a:p>
                  </a:txBody>
                  <a:tcPr/>
                </a:tc>
                <a:tc>
                  <a:txBody>
                    <a:bodyPr/>
                    <a:lstStyle/>
                    <a:p>
                      <a:r>
                        <a:rPr lang="en-US" sz="1400" dirty="0"/>
                        <a:t>Negative </a:t>
                      </a:r>
                    </a:p>
                    <a:p>
                      <a:r>
                        <a:rPr lang="en-US" sz="1400" dirty="0"/>
                        <a:t>Not Fraud</a:t>
                      </a:r>
                    </a:p>
                  </a:txBody>
                  <a:tcPr marL="68580" marR="68580" marT="34290" marB="34290"/>
                </a:tc>
                <a:tc>
                  <a:txBody>
                    <a:bodyPr/>
                    <a:lstStyle/>
                    <a:p>
                      <a:r>
                        <a:rPr lang="en-US" sz="1400" dirty="0"/>
                        <a:t>False Positive</a:t>
                      </a:r>
                    </a:p>
                    <a:p>
                      <a:r>
                        <a:rPr lang="en-US" sz="1400" dirty="0"/>
                        <a:t>22</a:t>
                      </a:r>
                    </a:p>
                  </a:txBody>
                  <a:tcPr marL="68580" marR="68580" marT="34290" marB="34290"/>
                </a:tc>
                <a:tc>
                  <a:txBody>
                    <a:bodyPr/>
                    <a:lstStyle/>
                    <a:p>
                      <a:r>
                        <a:rPr lang="en-US" sz="1400" dirty="0"/>
                        <a:t>True Negative</a:t>
                      </a:r>
                    </a:p>
                    <a:p>
                      <a:r>
                        <a:rPr lang="en-US" sz="1400" dirty="0"/>
                        <a:t>96</a:t>
                      </a:r>
                    </a:p>
                  </a:txBody>
                  <a:tcPr marL="68580" marR="68580" marT="34290" marB="34290"/>
                </a:tc>
                <a:extLst>
                  <a:ext uri="{0D108BD9-81ED-4DB2-BD59-A6C34878D82A}">
                    <a16:rowId xmlns:a16="http://schemas.microsoft.com/office/drawing/2014/main" val="186360114"/>
                  </a:ext>
                </a:extLst>
              </a:tr>
            </a:tbl>
          </a:graphicData>
        </a:graphic>
      </p:graphicFrame>
      <p:sp>
        <p:nvSpPr>
          <p:cNvPr id="6" name="Content Placeholder 2"/>
          <p:cNvSpPr>
            <a:spLocks noGrp="1"/>
          </p:cNvSpPr>
          <p:nvPr>
            <p:ph idx="1"/>
          </p:nvPr>
        </p:nvSpPr>
        <p:spPr>
          <a:xfrm>
            <a:off x="13381" y="685800"/>
            <a:ext cx="8827019" cy="2349681"/>
          </a:xfrm>
        </p:spPr>
        <p:txBody>
          <a:bodyPr>
            <a:noAutofit/>
          </a:bodyPr>
          <a:lstStyle/>
          <a:p>
            <a:r>
              <a:rPr lang="en-US" sz="2000" dirty="0">
                <a:solidFill>
                  <a:schemeClr val="tx2"/>
                </a:solidFill>
                <a:latin typeface="Times New Roman" panose="02020603050405020304" pitchFamily="18" charset="0"/>
                <a:cs typeface="Times New Roman" panose="02020603050405020304" pitchFamily="18" charset="0"/>
              </a:rPr>
              <a:t> Let‘s use intruder detection as an example</a:t>
            </a:r>
          </a:p>
          <a:p>
            <a:r>
              <a:rPr lang="en-US" sz="2000" dirty="0">
                <a:solidFill>
                  <a:schemeClr val="tx2"/>
                </a:solidFill>
                <a:latin typeface="Times New Roman" panose="02020603050405020304" pitchFamily="18" charset="0"/>
                <a:cs typeface="Times New Roman" panose="02020603050405020304" pitchFamily="18" charset="0"/>
              </a:rPr>
              <a:t> Say we have 135 emails entering our system and we are trying to detect whether they are fraudulent or not </a:t>
            </a:r>
          </a:p>
          <a:p>
            <a:pPr lvl="1"/>
            <a:r>
              <a:rPr lang="en-US" sz="1600" dirty="0">
                <a:solidFill>
                  <a:schemeClr val="tx2"/>
                </a:solidFill>
                <a:latin typeface="Times New Roman" panose="02020603050405020304" pitchFamily="18" charset="0"/>
                <a:cs typeface="Times New Roman" panose="02020603050405020304" pitchFamily="18" charset="0"/>
              </a:rPr>
              <a:t> We use lots of criteria – source, subject, if they came from a prince…</a:t>
            </a:r>
          </a:p>
          <a:p>
            <a:r>
              <a:rPr lang="en-US" sz="2000" dirty="0">
                <a:solidFill>
                  <a:schemeClr val="tx2"/>
                </a:solidFill>
                <a:latin typeface="Times New Roman" panose="02020603050405020304" pitchFamily="18" charset="0"/>
                <a:cs typeface="Times New Roman" panose="02020603050405020304" pitchFamily="18" charset="0"/>
              </a:rPr>
              <a:t> Generate probability measures as a result of our tree algorithm to determine the likelihood that any one of these emails fraudulent </a:t>
            </a:r>
          </a:p>
          <a:p>
            <a:r>
              <a:rPr lang="en-US" sz="2000" dirty="0">
                <a:solidFill>
                  <a:schemeClr val="tx2"/>
                </a:solidFill>
                <a:latin typeface="Times New Roman" panose="02020603050405020304" pitchFamily="18" charset="0"/>
                <a:cs typeface="Times New Roman" panose="02020603050405020304" pitchFamily="18" charset="0"/>
              </a:rPr>
              <a:t> The cutoff point that is predetermined in the tree at 50%</a:t>
            </a:r>
          </a:p>
          <a:p>
            <a:pPr lvl="1"/>
            <a:endParaRPr lang="en-US" sz="1350" dirty="0"/>
          </a:p>
        </p:txBody>
      </p:sp>
    </p:spTree>
    <p:extLst>
      <p:ext uri="{BB962C8B-B14F-4D97-AF65-F5344CB8AC3E}">
        <p14:creationId xmlns:p14="http://schemas.microsoft.com/office/powerpoint/2010/main" val="33229496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Evaluation: Confusion Matrix and threshold </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101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290239628"/>
              </p:ext>
            </p:extLst>
          </p:nvPr>
        </p:nvGraphicFramePr>
        <p:xfrm>
          <a:off x="1600200" y="2286000"/>
          <a:ext cx="6096000" cy="1767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808796249"/>
                    </a:ext>
                  </a:extLst>
                </a:gridCol>
                <a:gridCol w="1524000">
                  <a:extLst>
                    <a:ext uri="{9D8B030D-6E8A-4147-A177-3AD203B41FA5}">
                      <a16:colId xmlns:a16="http://schemas.microsoft.com/office/drawing/2014/main" val="3690331209"/>
                    </a:ext>
                  </a:extLst>
                </a:gridCol>
                <a:gridCol w="1524000">
                  <a:extLst>
                    <a:ext uri="{9D8B030D-6E8A-4147-A177-3AD203B41FA5}">
                      <a16:colId xmlns:a16="http://schemas.microsoft.com/office/drawing/2014/main" val="100419482"/>
                    </a:ext>
                  </a:extLst>
                </a:gridCol>
                <a:gridCol w="1524000">
                  <a:extLst>
                    <a:ext uri="{9D8B030D-6E8A-4147-A177-3AD203B41FA5}">
                      <a16:colId xmlns:a16="http://schemas.microsoft.com/office/drawing/2014/main" val="1059057422"/>
                    </a:ext>
                  </a:extLst>
                </a:gridCol>
              </a:tblGrid>
              <a:tr h="278130">
                <a:tc>
                  <a:txBody>
                    <a:bodyPr/>
                    <a:lstStyle/>
                    <a:p>
                      <a:endParaRPr lang="en-US" sz="1400" dirty="0"/>
                    </a:p>
                  </a:txBody>
                  <a:tcPr marL="68580" marR="68580" marT="34290" marB="34290"/>
                </a:tc>
                <a:tc gridSpan="3">
                  <a:txBody>
                    <a:bodyPr/>
                    <a:lstStyle/>
                    <a:p>
                      <a:r>
                        <a:rPr lang="en-US" sz="1400" dirty="0"/>
                        <a:t>Predictive Class</a:t>
                      </a:r>
                    </a:p>
                  </a:txBody>
                  <a:tcPr marL="68580" marR="68580" marT="34290" marB="34290"/>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88190464"/>
                  </a:ext>
                </a:extLst>
              </a:tr>
              <a:tr h="480060">
                <a:tc rowSpan="3">
                  <a:txBody>
                    <a:bodyPr/>
                    <a:lstStyle/>
                    <a:p>
                      <a:r>
                        <a:rPr lang="en-US" sz="1400" dirty="0"/>
                        <a:t>Actual Class</a:t>
                      </a:r>
                    </a:p>
                  </a:txBody>
                  <a:tcPr marL="68580" marR="68580" marT="34290" marB="34290"/>
                </a:tc>
                <a:tc>
                  <a:txBody>
                    <a:bodyPr/>
                    <a:lstStyle/>
                    <a:p>
                      <a:endParaRPr lang="en-US" sz="1400" dirty="0"/>
                    </a:p>
                  </a:txBody>
                  <a:tcPr marL="68580" marR="68580" marT="34290" marB="34290"/>
                </a:tc>
                <a:tc>
                  <a:txBody>
                    <a:bodyPr/>
                    <a:lstStyle/>
                    <a:p>
                      <a:r>
                        <a:rPr lang="en-US" sz="1400" dirty="0"/>
                        <a:t>Positive </a:t>
                      </a:r>
                    </a:p>
                    <a:p>
                      <a:r>
                        <a:rPr lang="en-US" sz="1400" dirty="0"/>
                        <a:t>Fraud</a:t>
                      </a:r>
                    </a:p>
                  </a:txBody>
                  <a:tcPr marL="68580" marR="68580" marT="34290" marB="34290"/>
                </a:tc>
                <a:tc>
                  <a:txBody>
                    <a:bodyPr/>
                    <a:lstStyle/>
                    <a:p>
                      <a:r>
                        <a:rPr lang="en-US" sz="1400" dirty="0"/>
                        <a:t>Negative</a:t>
                      </a:r>
                    </a:p>
                    <a:p>
                      <a:r>
                        <a:rPr lang="en-US" sz="1400" dirty="0"/>
                        <a:t>Not Fraud</a:t>
                      </a:r>
                    </a:p>
                  </a:txBody>
                  <a:tcPr marL="68580" marR="68580" marT="34290" marB="34290"/>
                </a:tc>
                <a:extLst>
                  <a:ext uri="{0D108BD9-81ED-4DB2-BD59-A6C34878D82A}">
                    <a16:rowId xmlns:a16="http://schemas.microsoft.com/office/drawing/2014/main" val="3984198795"/>
                  </a:ext>
                </a:extLst>
              </a:tr>
              <a:tr h="480060">
                <a:tc vMerge="1">
                  <a:txBody>
                    <a:bodyPr/>
                    <a:lstStyle/>
                    <a:p>
                      <a:endParaRPr lang="en-US" dirty="0"/>
                    </a:p>
                  </a:txBody>
                  <a:tcPr/>
                </a:tc>
                <a:tc>
                  <a:txBody>
                    <a:bodyPr/>
                    <a:lstStyle/>
                    <a:p>
                      <a:r>
                        <a:rPr lang="en-US" sz="1400" dirty="0"/>
                        <a:t>Positive </a:t>
                      </a:r>
                    </a:p>
                    <a:p>
                      <a:r>
                        <a:rPr lang="en-US" sz="1400" dirty="0"/>
                        <a:t>Fraud</a:t>
                      </a:r>
                    </a:p>
                  </a:txBody>
                  <a:tcPr marL="68580" marR="68580" marT="34290" marB="34290"/>
                </a:tc>
                <a:tc>
                  <a:txBody>
                    <a:bodyPr/>
                    <a:lstStyle/>
                    <a:p>
                      <a:r>
                        <a:rPr lang="en-US" sz="1400" dirty="0"/>
                        <a:t>True Positive</a:t>
                      </a:r>
                    </a:p>
                    <a:p>
                      <a:r>
                        <a:rPr lang="en-US" sz="1400" dirty="0"/>
                        <a:t>17</a:t>
                      </a:r>
                    </a:p>
                  </a:txBody>
                  <a:tcPr marL="68580" marR="68580" marT="34290" marB="34290"/>
                </a:tc>
                <a:tc>
                  <a:txBody>
                    <a:bodyPr/>
                    <a:lstStyle/>
                    <a:p>
                      <a:r>
                        <a:rPr lang="en-US" sz="1400" dirty="0"/>
                        <a:t>False</a:t>
                      </a:r>
                      <a:r>
                        <a:rPr lang="en-US" sz="1400" baseline="0" dirty="0"/>
                        <a:t> Negative</a:t>
                      </a:r>
                    </a:p>
                    <a:p>
                      <a:r>
                        <a:rPr lang="en-US" sz="1400" dirty="0"/>
                        <a:t>0</a:t>
                      </a:r>
                    </a:p>
                  </a:txBody>
                  <a:tcPr marL="68580" marR="68580" marT="34290" marB="34290"/>
                </a:tc>
                <a:extLst>
                  <a:ext uri="{0D108BD9-81ED-4DB2-BD59-A6C34878D82A}">
                    <a16:rowId xmlns:a16="http://schemas.microsoft.com/office/drawing/2014/main" val="3546048974"/>
                  </a:ext>
                </a:extLst>
              </a:tr>
              <a:tr h="480060">
                <a:tc vMerge="1">
                  <a:txBody>
                    <a:bodyPr/>
                    <a:lstStyle/>
                    <a:p>
                      <a:endParaRPr lang="en-US" dirty="0"/>
                    </a:p>
                  </a:txBody>
                  <a:tcPr/>
                </a:tc>
                <a:tc>
                  <a:txBody>
                    <a:bodyPr/>
                    <a:lstStyle/>
                    <a:p>
                      <a:r>
                        <a:rPr lang="en-US" sz="1400" dirty="0"/>
                        <a:t>Negative </a:t>
                      </a:r>
                    </a:p>
                    <a:p>
                      <a:r>
                        <a:rPr lang="en-US" sz="1400" dirty="0"/>
                        <a:t>Not Fraud</a:t>
                      </a:r>
                    </a:p>
                  </a:txBody>
                  <a:tcPr marL="68580" marR="68580" marT="34290" marB="34290"/>
                </a:tc>
                <a:tc>
                  <a:txBody>
                    <a:bodyPr/>
                    <a:lstStyle/>
                    <a:p>
                      <a:r>
                        <a:rPr lang="en-US" sz="1400" dirty="0"/>
                        <a:t>False Positive</a:t>
                      </a:r>
                    </a:p>
                    <a:p>
                      <a:r>
                        <a:rPr lang="en-US" sz="1400" dirty="0"/>
                        <a:t>118</a:t>
                      </a:r>
                    </a:p>
                  </a:txBody>
                  <a:tcPr marL="68580" marR="68580" marT="34290" marB="34290"/>
                </a:tc>
                <a:tc>
                  <a:txBody>
                    <a:bodyPr/>
                    <a:lstStyle/>
                    <a:p>
                      <a:r>
                        <a:rPr lang="en-US" sz="1400" dirty="0"/>
                        <a:t>True Negative</a:t>
                      </a:r>
                    </a:p>
                    <a:p>
                      <a:r>
                        <a:rPr lang="en-US" sz="1400" dirty="0"/>
                        <a:t>0</a:t>
                      </a:r>
                    </a:p>
                  </a:txBody>
                  <a:tcPr marL="68580" marR="68580" marT="34290" marB="34290"/>
                </a:tc>
                <a:extLst>
                  <a:ext uri="{0D108BD9-81ED-4DB2-BD59-A6C34878D82A}">
                    <a16:rowId xmlns:a16="http://schemas.microsoft.com/office/drawing/2014/main" val="186360114"/>
                  </a:ext>
                </a:extLst>
              </a:tr>
            </a:tbl>
          </a:graphicData>
        </a:graphic>
      </p:graphicFrame>
      <p:sp>
        <p:nvSpPr>
          <p:cNvPr id="6" name="Content Placeholder 2"/>
          <p:cNvSpPr>
            <a:spLocks noGrp="1"/>
          </p:cNvSpPr>
          <p:nvPr>
            <p:ph idx="1"/>
          </p:nvPr>
        </p:nvSpPr>
        <p:spPr>
          <a:xfrm>
            <a:off x="60416" y="756797"/>
            <a:ext cx="8702584" cy="547640"/>
          </a:xfrm>
        </p:spPr>
        <p:txBody>
          <a:bodyPr>
            <a:noAutofit/>
          </a:bodyPr>
          <a:lstStyle/>
          <a:p>
            <a:r>
              <a:rPr lang="en-US" dirty="0">
                <a:solidFill>
                  <a:schemeClr val="tx2"/>
                </a:solidFill>
                <a:latin typeface="Times New Roman" panose="02020603050405020304" pitchFamily="18" charset="0"/>
                <a:cs typeface="Times New Roman" panose="02020603050405020304" pitchFamily="18" charset="0"/>
              </a:rPr>
              <a:t> Let’s consider the extremes: what if we set the threshold to 0?</a:t>
            </a:r>
          </a:p>
          <a:p>
            <a:pPr lvl="1"/>
            <a:r>
              <a:rPr lang="en-US" sz="1800" dirty="0">
                <a:solidFill>
                  <a:schemeClr val="tx2"/>
                </a:solidFill>
                <a:latin typeface="Times New Roman" panose="02020603050405020304" pitchFamily="18" charset="0"/>
                <a:cs typeface="Times New Roman" panose="02020603050405020304" pitchFamily="18" charset="0"/>
              </a:rPr>
              <a:t> Means that everything is captured as Fraud and no ever gets an email again!</a:t>
            </a:r>
          </a:p>
          <a:p>
            <a:pPr lvl="1"/>
            <a:endParaRPr lang="en-US" sz="1500" dirty="0"/>
          </a:p>
          <a:p>
            <a:endParaRPr lang="en-US" sz="1800" dirty="0"/>
          </a:p>
          <a:p>
            <a:pPr lvl="1"/>
            <a:endParaRPr lang="en-US" sz="1350" dirty="0"/>
          </a:p>
        </p:txBody>
      </p:sp>
    </p:spTree>
    <p:extLst>
      <p:ext uri="{BB962C8B-B14F-4D97-AF65-F5344CB8AC3E}">
        <p14:creationId xmlns:p14="http://schemas.microsoft.com/office/powerpoint/2010/main" val="33870400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Evaluation: Confusion Matrix and threshold </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102</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279378594"/>
              </p:ext>
            </p:extLst>
          </p:nvPr>
        </p:nvGraphicFramePr>
        <p:xfrm>
          <a:off x="1295400" y="2667000"/>
          <a:ext cx="6096000" cy="1767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808796249"/>
                    </a:ext>
                  </a:extLst>
                </a:gridCol>
                <a:gridCol w="1524000">
                  <a:extLst>
                    <a:ext uri="{9D8B030D-6E8A-4147-A177-3AD203B41FA5}">
                      <a16:colId xmlns:a16="http://schemas.microsoft.com/office/drawing/2014/main" val="3690331209"/>
                    </a:ext>
                  </a:extLst>
                </a:gridCol>
                <a:gridCol w="1524000">
                  <a:extLst>
                    <a:ext uri="{9D8B030D-6E8A-4147-A177-3AD203B41FA5}">
                      <a16:colId xmlns:a16="http://schemas.microsoft.com/office/drawing/2014/main" val="100419482"/>
                    </a:ext>
                  </a:extLst>
                </a:gridCol>
                <a:gridCol w="1524000">
                  <a:extLst>
                    <a:ext uri="{9D8B030D-6E8A-4147-A177-3AD203B41FA5}">
                      <a16:colId xmlns:a16="http://schemas.microsoft.com/office/drawing/2014/main" val="1059057422"/>
                    </a:ext>
                  </a:extLst>
                </a:gridCol>
              </a:tblGrid>
              <a:tr h="274320">
                <a:tc>
                  <a:txBody>
                    <a:bodyPr/>
                    <a:lstStyle/>
                    <a:p>
                      <a:endParaRPr lang="en-US" sz="1400" dirty="0"/>
                    </a:p>
                  </a:txBody>
                  <a:tcPr marL="68580" marR="68580" marT="34290" marB="34290"/>
                </a:tc>
                <a:tc gridSpan="3">
                  <a:txBody>
                    <a:bodyPr/>
                    <a:lstStyle/>
                    <a:p>
                      <a:r>
                        <a:rPr lang="en-US" sz="1400" dirty="0"/>
                        <a:t>Predictive Class</a:t>
                      </a:r>
                    </a:p>
                  </a:txBody>
                  <a:tcPr marL="68580" marR="68580" marT="34290" marB="34290"/>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88190464"/>
                  </a:ext>
                </a:extLst>
              </a:tr>
              <a:tr h="480060">
                <a:tc rowSpan="3">
                  <a:txBody>
                    <a:bodyPr/>
                    <a:lstStyle/>
                    <a:p>
                      <a:r>
                        <a:rPr lang="en-US" sz="1400" dirty="0"/>
                        <a:t>Actual Class</a:t>
                      </a:r>
                    </a:p>
                  </a:txBody>
                  <a:tcPr marL="68580" marR="68580" marT="34290" marB="34290"/>
                </a:tc>
                <a:tc>
                  <a:txBody>
                    <a:bodyPr/>
                    <a:lstStyle/>
                    <a:p>
                      <a:endParaRPr lang="en-US" sz="1400" dirty="0"/>
                    </a:p>
                  </a:txBody>
                  <a:tcPr marL="68580" marR="68580" marT="34290" marB="34290"/>
                </a:tc>
                <a:tc>
                  <a:txBody>
                    <a:bodyPr/>
                    <a:lstStyle/>
                    <a:p>
                      <a:r>
                        <a:rPr lang="en-US" sz="1400" dirty="0"/>
                        <a:t>Positive </a:t>
                      </a:r>
                    </a:p>
                    <a:p>
                      <a:r>
                        <a:rPr lang="en-US" sz="1400" dirty="0"/>
                        <a:t>Fraud</a:t>
                      </a:r>
                    </a:p>
                  </a:txBody>
                  <a:tcPr marL="68580" marR="68580" marT="34290" marB="34290"/>
                </a:tc>
                <a:tc>
                  <a:txBody>
                    <a:bodyPr/>
                    <a:lstStyle/>
                    <a:p>
                      <a:r>
                        <a:rPr lang="en-US" sz="1400" dirty="0"/>
                        <a:t>Negative</a:t>
                      </a:r>
                    </a:p>
                    <a:p>
                      <a:r>
                        <a:rPr lang="en-US" sz="1400" dirty="0"/>
                        <a:t>Not Fraud</a:t>
                      </a:r>
                    </a:p>
                  </a:txBody>
                  <a:tcPr marL="68580" marR="68580" marT="34290" marB="34290"/>
                </a:tc>
                <a:extLst>
                  <a:ext uri="{0D108BD9-81ED-4DB2-BD59-A6C34878D82A}">
                    <a16:rowId xmlns:a16="http://schemas.microsoft.com/office/drawing/2014/main" val="3984198795"/>
                  </a:ext>
                </a:extLst>
              </a:tr>
              <a:tr h="480060">
                <a:tc vMerge="1">
                  <a:txBody>
                    <a:bodyPr/>
                    <a:lstStyle/>
                    <a:p>
                      <a:endParaRPr lang="en-US" dirty="0"/>
                    </a:p>
                  </a:txBody>
                  <a:tcPr/>
                </a:tc>
                <a:tc>
                  <a:txBody>
                    <a:bodyPr/>
                    <a:lstStyle/>
                    <a:p>
                      <a:r>
                        <a:rPr lang="en-US" sz="1400" dirty="0"/>
                        <a:t>Positive </a:t>
                      </a:r>
                    </a:p>
                    <a:p>
                      <a:r>
                        <a:rPr lang="en-US" sz="1400" dirty="0"/>
                        <a:t>Fraud</a:t>
                      </a:r>
                    </a:p>
                  </a:txBody>
                  <a:tcPr marL="68580" marR="68580" marT="34290" marB="34290"/>
                </a:tc>
                <a:tc>
                  <a:txBody>
                    <a:bodyPr/>
                    <a:lstStyle/>
                    <a:p>
                      <a:r>
                        <a:rPr lang="en-US" sz="1400" dirty="0"/>
                        <a:t>True Positive</a:t>
                      </a:r>
                    </a:p>
                    <a:p>
                      <a:r>
                        <a:rPr lang="en-US" sz="1400" dirty="0"/>
                        <a:t>0</a:t>
                      </a:r>
                    </a:p>
                  </a:txBody>
                  <a:tcPr marL="68580" marR="68580" marT="34290" marB="34290"/>
                </a:tc>
                <a:tc>
                  <a:txBody>
                    <a:bodyPr/>
                    <a:lstStyle/>
                    <a:p>
                      <a:r>
                        <a:rPr lang="en-US" sz="1400" dirty="0"/>
                        <a:t>False</a:t>
                      </a:r>
                      <a:r>
                        <a:rPr lang="en-US" sz="1400" baseline="0" dirty="0"/>
                        <a:t> Negative</a:t>
                      </a:r>
                    </a:p>
                    <a:p>
                      <a:r>
                        <a:rPr lang="en-US" sz="1400" dirty="0"/>
                        <a:t>17</a:t>
                      </a:r>
                    </a:p>
                  </a:txBody>
                  <a:tcPr marL="68580" marR="68580" marT="34290" marB="34290"/>
                </a:tc>
                <a:extLst>
                  <a:ext uri="{0D108BD9-81ED-4DB2-BD59-A6C34878D82A}">
                    <a16:rowId xmlns:a16="http://schemas.microsoft.com/office/drawing/2014/main" val="3546048974"/>
                  </a:ext>
                </a:extLst>
              </a:tr>
              <a:tr h="480060">
                <a:tc vMerge="1">
                  <a:txBody>
                    <a:bodyPr/>
                    <a:lstStyle/>
                    <a:p>
                      <a:endParaRPr lang="en-US" dirty="0"/>
                    </a:p>
                  </a:txBody>
                  <a:tcPr/>
                </a:tc>
                <a:tc>
                  <a:txBody>
                    <a:bodyPr/>
                    <a:lstStyle/>
                    <a:p>
                      <a:r>
                        <a:rPr lang="en-US" sz="1400" dirty="0"/>
                        <a:t>Negative </a:t>
                      </a:r>
                    </a:p>
                    <a:p>
                      <a:r>
                        <a:rPr lang="en-US" sz="1400" dirty="0"/>
                        <a:t>Not Fraud</a:t>
                      </a:r>
                    </a:p>
                  </a:txBody>
                  <a:tcPr marL="68580" marR="68580" marT="34290" marB="34290"/>
                </a:tc>
                <a:tc>
                  <a:txBody>
                    <a:bodyPr/>
                    <a:lstStyle/>
                    <a:p>
                      <a:r>
                        <a:rPr lang="en-US" sz="1400" dirty="0"/>
                        <a:t>False Positive</a:t>
                      </a:r>
                    </a:p>
                    <a:p>
                      <a:r>
                        <a:rPr lang="en-US" sz="1400" dirty="0"/>
                        <a:t>0</a:t>
                      </a:r>
                    </a:p>
                  </a:txBody>
                  <a:tcPr marL="68580" marR="68580" marT="34290" marB="34290"/>
                </a:tc>
                <a:tc>
                  <a:txBody>
                    <a:bodyPr/>
                    <a:lstStyle/>
                    <a:p>
                      <a:r>
                        <a:rPr lang="en-US" sz="1400" dirty="0"/>
                        <a:t>True Negative</a:t>
                      </a:r>
                    </a:p>
                    <a:p>
                      <a:r>
                        <a:rPr lang="en-US" sz="1400" dirty="0"/>
                        <a:t>118</a:t>
                      </a:r>
                    </a:p>
                  </a:txBody>
                  <a:tcPr marL="68580" marR="68580" marT="34290" marB="34290"/>
                </a:tc>
                <a:extLst>
                  <a:ext uri="{0D108BD9-81ED-4DB2-BD59-A6C34878D82A}">
                    <a16:rowId xmlns:a16="http://schemas.microsoft.com/office/drawing/2014/main" val="186360114"/>
                  </a:ext>
                </a:extLst>
              </a:tr>
            </a:tbl>
          </a:graphicData>
        </a:graphic>
      </p:graphicFrame>
      <p:sp>
        <p:nvSpPr>
          <p:cNvPr id="7" name="Content Placeholder 2"/>
          <p:cNvSpPr txBox="1">
            <a:spLocks/>
          </p:cNvSpPr>
          <p:nvPr/>
        </p:nvSpPr>
        <p:spPr>
          <a:xfrm>
            <a:off x="0" y="856117"/>
            <a:ext cx="8686800" cy="54764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solidFill>
                  <a:schemeClr val="tx2"/>
                </a:solidFill>
                <a:latin typeface="Times New Roman" panose="02020603050405020304" pitchFamily="18" charset="0"/>
                <a:cs typeface="Times New Roman" panose="02020603050405020304" pitchFamily="18" charset="0"/>
              </a:rPr>
              <a:t> Let’s consider the extremes: what if we set the threshold to 100?</a:t>
            </a:r>
          </a:p>
          <a:p>
            <a:pPr lvl="1"/>
            <a:r>
              <a:rPr lang="en-US" sz="1800" dirty="0">
                <a:solidFill>
                  <a:schemeClr val="tx2"/>
                </a:solidFill>
                <a:latin typeface="Times New Roman" panose="02020603050405020304" pitchFamily="18" charset="0"/>
                <a:cs typeface="Times New Roman" panose="02020603050405020304" pitchFamily="18" charset="0"/>
              </a:rPr>
              <a:t> Means nothing is fraud and now everyone is getting rich off of Arabian princes</a:t>
            </a:r>
          </a:p>
          <a:p>
            <a:pPr lvl="1"/>
            <a:endParaRPr lang="en-US" sz="1800" dirty="0">
              <a:solidFill>
                <a:schemeClr val="tx2"/>
              </a:solidFill>
              <a:latin typeface="Times New Roman" panose="02020603050405020304" pitchFamily="18" charset="0"/>
              <a:cs typeface="Times New Roman" panose="02020603050405020304" pitchFamily="18" charset="0"/>
            </a:endParaRPr>
          </a:p>
          <a:p>
            <a:endParaRPr lang="en-US" sz="2400" dirty="0">
              <a:solidFill>
                <a:schemeClr val="tx2"/>
              </a:solidFill>
              <a:latin typeface="Times New Roman" panose="02020603050405020304" pitchFamily="18" charset="0"/>
              <a:cs typeface="Times New Roman" panose="02020603050405020304" pitchFamily="18" charset="0"/>
            </a:endParaRPr>
          </a:p>
          <a:p>
            <a:pPr lvl="1"/>
            <a:endParaRPr lang="en-US" sz="16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28764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Evaluation: Confusion Matrix and threshold </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103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576713656"/>
              </p:ext>
            </p:extLst>
          </p:nvPr>
        </p:nvGraphicFramePr>
        <p:xfrm>
          <a:off x="1600200" y="2667000"/>
          <a:ext cx="6096000" cy="1767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808796249"/>
                    </a:ext>
                  </a:extLst>
                </a:gridCol>
                <a:gridCol w="1524000">
                  <a:extLst>
                    <a:ext uri="{9D8B030D-6E8A-4147-A177-3AD203B41FA5}">
                      <a16:colId xmlns:a16="http://schemas.microsoft.com/office/drawing/2014/main" val="3690331209"/>
                    </a:ext>
                  </a:extLst>
                </a:gridCol>
                <a:gridCol w="1524000">
                  <a:extLst>
                    <a:ext uri="{9D8B030D-6E8A-4147-A177-3AD203B41FA5}">
                      <a16:colId xmlns:a16="http://schemas.microsoft.com/office/drawing/2014/main" val="100419482"/>
                    </a:ext>
                  </a:extLst>
                </a:gridCol>
                <a:gridCol w="1524000">
                  <a:extLst>
                    <a:ext uri="{9D8B030D-6E8A-4147-A177-3AD203B41FA5}">
                      <a16:colId xmlns:a16="http://schemas.microsoft.com/office/drawing/2014/main" val="1059057422"/>
                    </a:ext>
                  </a:extLst>
                </a:gridCol>
              </a:tblGrid>
              <a:tr h="278130">
                <a:tc>
                  <a:txBody>
                    <a:bodyPr/>
                    <a:lstStyle/>
                    <a:p>
                      <a:endParaRPr lang="en-US" sz="1400" dirty="0"/>
                    </a:p>
                  </a:txBody>
                  <a:tcPr marL="68580" marR="68580" marT="34290" marB="34290"/>
                </a:tc>
                <a:tc gridSpan="3">
                  <a:txBody>
                    <a:bodyPr/>
                    <a:lstStyle/>
                    <a:p>
                      <a:r>
                        <a:rPr lang="en-US" sz="1400" dirty="0"/>
                        <a:t>Predictive Class</a:t>
                      </a:r>
                    </a:p>
                  </a:txBody>
                  <a:tcPr marL="68580" marR="68580" marT="34290" marB="34290"/>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88190464"/>
                  </a:ext>
                </a:extLst>
              </a:tr>
              <a:tr h="480060">
                <a:tc rowSpan="3">
                  <a:txBody>
                    <a:bodyPr/>
                    <a:lstStyle/>
                    <a:p>
                      <a:r>
                        <a:rPr lang="en-US" sz="1400" dirty="0"/>
                        <a:t>Actual Class</a:t>
                      </a:r>
                    </a:p>
                  </a:txBody>
                  <a:tcPr marL="68580" marR="68580" marT="34290" marB="34290"/>
                </a:tc>
                <a:tc>
                  <a:txBody>
                    <a:bodyPr/>
                    <a:lstStyle/>
                    <a:p>
                      <a:endParaRPr lang="en-US" sz="1400" dirty="0"/>
                    </a:p>
                  </a:txBody>
                  <a:tcPr marL="68580" marR="68580" marT="34290" marB="34290"/>
                </a:tc>
                <a:tc>
                  <a:txBody>
                    <a:bodyPr/>
                    <a:lstStyle/>
                    <a:p>
                      <a:r>
                        <a:rPr lang="en-US" sz="1400" dirty="0"/>
                        <a:t>Positive </a:t>
                      </a:r>
                    </a:p>
                    <a:p>
                      <a:r>
                        <a:rPr lang="en-US" sz="1400" dirty="0"/>
                        <a:t>Fraud</a:t>
                      </a:r>
                    </a:p>
                  </a:txBody>
                  <a:tcPr marL="68580" marR="68580" marT="34290" marB="34290"/>
                </a:tc>
                <a:tc>
                  <a:txBody>
                    <a:bodyPr/>
                    <a:lstStyle/>
                    <a:p>
                      <a:r>
                        <a:rPr lang="en-US" sz="1400" dirty="0"/>
                        <a:t>Negative</a:t>
                      </a:r>
                    </a:p>
                    <a:p>
                      <a:r>
                        <a:rPr lang="en-US" sz="1400" dirty="0"/>
                        <a:t>Not Fraud</a:t>
                      </a:r>
                    </a:p>
                  </a:txBody>
                  <a:tcPr marL="68580" marR="68580" marT="34290" marB="34290"/>
                </a:tc>
                <a:extLst>
                  <a:ext uri="{0D108BD9-81ED-4DB2-BD59-A6C34878D82A}">
                    <a16:rowId xmlns:a16="http://schemas.microsoft.com/office/drawing/2014/main" val="3984198795"/>
                  </a:ext>
                </a:extLst>
              </a:tr>
              <a:tr h="480060">
                <a:tc vMerge="1">
                  <a:txBody>
                    <a:bodyPr/>
                    <a:lstStyle/>
                    <a:p>
                      <a:endParaRPr lang="en-US" dirty="0"/>
                    </a:p>
                  </a:txBody>
                  <a:tcPr/>
                </a:tc>
                <a:tc>
                  <a:txBody>
                    <a:bodyPr/>
                    <a:lstStyle/>
                    <a:p>
                      <a:r>
                        <a:rPr lang="en-US" sz="1400" dirty="0"/>
                        <a:t>Positive </a:t>
                      </a:r>
                    </a:p>
                    <a:p>
                      <a:r>
                        <a:rPr lang="en-US" sz="1400" dirty="0"/>
                        <a:t>Fraud</a:t>
                      </a:r>
                    </a:p>
                  </a:txBody>
                  <a:tcPr marL="68580" marR="68580" marT="34290" marB="34290"/>
                </a:tc>
                <a:tc>
                  <a:txBody>
                    <a:bodyPr/>
                    <a:lstStyle/>
                    <a:p>
                      <a:r>
                        <a:rPr lang="en-US" sz="1400" dirty="0"/>
                        <a:t>True Positive</a:t>
                      </a:r>
                    </a:p>
                    <a:p>
                      <a:r>
                        <a:rPr lang="en-US" sz="1400" dirty="0"/>
                        <a:t>10</a:t>
                      </a:r>
                    </a:p>
                  </a:txBody>
                  <a:tcPr marL="68580" marR="68580" marT="34290" marB="34290"/>
                </a:tc>
                <a:tc>
                  <a:txBody>
                    <a:bodyPr/>
                    <a:lstStyle/>
                    <a:p>
                      <a:r>
                        <a:rPr lang="en-US" sz="1400" dirty="0"/>
                        <a:t>False</a:t>
                      </a:r>
                      <a:r>
                        <a:rPr lang="en-US" sz="1400" baseline="0" dirty="0"/>
                        <a:t> Negative</a:t>
                      </a:r>
                    </a:p>
                    <a:p>
                      <a:r>
                        <a:rPr lang="en-US" sz="1400" dirty="0"/>
                        <a:t>7</a:t>
                      </a:r>
                    </a:p>
                  </a:txBody>
                  <a:tcPr marL="68580" marR="68580" marT="34290" marB="34290"/>
                </a:tc>
                <a:extLst>
                  <a:ext uri="{0D108BD9-81ED-4DB2-BD59-A6C34878D82A}">
                    <a16:rowId xmlns:a16="http://schemas.microsoft.com/office/drawing/2014/main" val="3546048974"/>
                  </a:ext>
                </a:extLst>
              </a:tr>
              <a:tr h="480060">
                <a:tc vMerge="1">
                  <a:txBody>
                    <a:bodyPr/>
                    <a:lstStyle/>
                    <a:p>
                      <a:endParaRPr lang="en-US" dirty="0"/>
                    </a:p>
                  </a:txBody>
                  <a:tcPr/>
                </a:tc>
                <a:tc>
                  <a:txBody>
                    <a:bodyPr/>
                    <a:lstStyle/>
                    <a:p>
                      <a:r>
                        <a:rPr lang="en-US" sz="1400" dirty="0"/>
                        <a:t>Negative </a:t>
                      </a:r>
                    </a:p>
                    <a:p>
                      <a:r>
                        <a:rPr lang="en-US" sz="1400" dirty="0"/>
                        <a:t>Not Fraud</a:t>
                      </a:r>
                    </a:p>
                  </a:txBody>
                  <a:tcPr marL="68580" marR="68580" marT="34290" marB="34290"/>
                </a:tc>
                <a:tc>
                  <a:txBody>
                    <a:bodyPr/>
                    <a:lstStyle/>
                    <a:p>
                      <a:r>
                        <a:rPr lang="en-US" sz="1400" dirty="0"/>
                        <a:t>False Positive</a:t>
                      </a:r>
                    </a:p>
                    <a:p>
                      <a:r>
                        <a:rPr lang="en-US" sz="1400" dirty="0"/>
                        <a:t>22</a:t>
                      </a:r>
                    </a:p>
                  </a:txBody>
                  <a:tcPr marL="68580" marR="68580" marT="34290" marB="34290"/>
                </a:tc>
                <a:tc>
                  <a:txBody>
                    <a:bodyPr/>
                    <a:lstStyle/>
                    <a:p>
                      <a:r>
                        <a:rPr lang="en-US" sz="1400" dirty="0"/>
                        <a:t>True Negative</a:t>
                      </a:r>
                    </a:p>
                    <a:p>
                      <a:r>
                        <a:rPr lang="en-US" sz="1400" dirty="0"/>
                        <a:t>96</a:t>
                      </a:r>
                    </a:p>
                  </a:txBody>
                  <a:tcPr marL="68580" marR="68580" marT="34290" marB="34290"/>
                </a:tc>
                <a:extLst>
                  <a:ext uri="{0D108BD9-81ED-4DB2-BD59-A6C34878D82A}">
                    <a16:rowId xmlns:a16="http://schemas.microsoft.com/office/drawing/2014/main" val="186360114"/>
                  </a:ext>
                </a:extLst>
              </a:tr>
            </a:tbl>
          </a:graphicData>
        </a:graphic>
      </p:graphicFrame>
      <p:sp>
        <p:nvSpPr>
          <p:cNvPr id="7" name="Content Placeholder 2"/>
          <p:cNvSpPr txBox="1">
            <a:spLocks/>
          </p:cNvSpPr>
          <p:nvPr/>
        </p:nvSpPr>
        <p:spPr>
          <a:xfrm>
            <a:off x="60416" y="838200"/>
            <a:ext cx="8827019" cy="137160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solidFill>
                  <a:schemeClr val="tx2"/>
                </a:solidFill>
                <a:latin typeface="Times New Roman" panose="02020603050405020304" pitchFamily="18" charset="0"/>
                <a:cs typeface="Times New Roman" panose="02020603050405020304" pitchFamily="18" charset="0"/>
              </a:rPr>
              <a:t> We can also predict the accuracy of our model using this information: </a:t>
            </a:r>
          </a:p>
          <a:p>
            <a:pPr lvl="1"/>
            <a:r>
              <a:rPr lang="en-US" sz="1800" dirty="0">
                <a:solidFill>
                  <a:schemeClr val="tx2"/>
                </a:solidFill>
                <a:latin typeface="Times New Roman" panose="02020603050405020304" pitchFamily="18" charset="0"/>
                <a:cs typeface="Times New Roman" panose="02020603050405020304" pitchFamily="18" charset="0"/>
              </a:rPr>
              <a:t> True Positive Rate (TPR) = 10/(10+22) = .45</a:t>
            </a:r>
          </a:p>
          <a:p>
            <a:pPr lvl="1"/>
            <a:r>
              <a:rPr lang="en-US" sz="1800" dirty="0">
                <a:solidFill>
                  <a:schemeClr val="tx2"/>
                </a:solidFill>
                <a:latin typeface="Times New Roman" panose="02020603050405020304" pitchFamily="18" charset="0"/>
                <a:cs typeface="Times New Roman" panose="02020603050405020304" pitchFamily="18" charset="0"/>
              </a:rPr>
              <a:t> False Positive Rate (FDR) = 7/(7+96) = .06</a:t>
            </a:r>
          </a:p>
          <a:p>
            <a:pPr lvl="1"/>
            <a:endParaRPr lang="en-US" sz="16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63147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CD0CF0-90CC-9C41-A77B-2776398A8C8B}" type="slidenum">
              <a:rPr lang="en-US" smtClean="0"/>
              <a:pPr/>
              <a:t>104</a:t>
            </a:fld>
            <a:endParaRPr lang="en-US"/>
          </a:p>
        </p:txBody>
      </p:sp>
      <p:sp>
        <p:nvSpPr>
          <p:cNvPr id="5" name="Title 1"/>
          <p:cNvSpPr>
            <a:spLocks noGrp="1"/>
          </p:cNvSpPr>
          <p:nvPr>
            <p:ph type="title"/>
          </p:nvPr>
        </p:nvSpPr>
        <p:spPr>
          <a:xfrm>
            <a:off x="304800" y="95194"/>
            <a:ext cx="7886700" cy="548640"/>
          </a:xfrm>
        </p:spPr>
        <p:txBody>
          <a:bodyPr/>
          <a:lstStyle/>
          <a:p>
            <a:r>
              <a:rPr lang="en-US" dirty="0"/>
              <a:t>Decision Trees: Evaluation: ROC</a:t>
            </a:r>
          </a:p>
        </p:txBody>
      </p:sp>
      <p:sp>
        <p:nvSpPr>
          <p:cNvPr id="6" name="Content Placeholder 2"/>
          <p:cNvSpPr>
            <a:spLocks noGrp="1"/>
          </p:cNvSpPr>
          <p:nvPr>
            <p:ph idx="1"/>
          </p:nvPr>
        </p:nvSpPr>
        <p:spPr>
          <a:xfrm>
            <a:off x="60414" y="925089"/>
            <a:ext cx="8827019" cy="561767"/>
          </a:xfrm>
        </p:spPr>
        <p:txBody>
          <a:bodyPr>
            <a:noAutofit/>
          </a:bodyPr>
          <a:lstStyle/>
          <a:p>
            <a:r>
              <a:rPr lang="en-US" sz="1800" dirty="0"/>
              <a:t> ROC curve is essentially a graphical representation of the adjusted threshold values of the confusion matrix, below are two examples</a:t>
            </a:r>
          </a:p>
          <a:p>
            <a:pPr marL="0" indent="0">
              <a:buNone/>
            </a:pPr>
            <a:endParaRPr lang="en-US" sz="1500" dirty="0"/>
          </a:p>
          <a:p>
            <a:pPr lvl="1"/>
            <a:endParaRPr lang="en-US" sz="1350" dirty="0"/>
          </a:p>
        </p:txBody>
      </p:sp>
      <p:pic>
        <p:nvPicPr>
          <p:cNvPr id="7" name="Picture 4" descr="C:\Users\bwright6\Desktop\Good ROC Curve.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30239" y="1800821"/>
            <a:ext cx="4070944" cy="33168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bwright6\Desktop\Bad ROC Curve.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7130" y="1768111"/>
            <a:ext cx="4286250" cy="3286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8844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CD0CF0-90CC-9C41-A77B-2776398A8C8B}" type="slidenum">
              <a:rPr lang="en-US" smtClean="0"/>
              <a:pPr/>
              <a:t>105</a:t>
            </a:fld>
            <a:endParaRPr lang="en-US"/>
          </a:p>
        </p:txBody>
      </p:sp>
      <p:sp>
        <p:nvSpPr>
          <p:cNvPr id="5" name="Title 1"/>
          <p:cNvSpPr>
            <a:spLocks noGrp="1"/>
          </p:cNvSpPr>
          <p:nvPr>
            <p:ph type="title"/>
          </p:nvPr>
        </p:nvSpPr>
        <p:spPr>
          <a:xfrm>
            <a:off x="60416" y="857251"/>
            <a:ext cx="7886700" cy="548640"/>
          </a:xfrm>
        </p:spPr>
        <p:txBody>
          <a:bodyPr/>
          <a:lstStyle/>
          <a:p>
            <a:r>
              <a:rPr lang="en-US" dirty="0"/>
              <a:t>Decision Trees: Evaluation: Code ROC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847" y="1169506"/>
            <a:ext cx="6387737" cy="4088294"/>
          </a:xfrm>
          <a:prstGeom prst="rect">
            <a:avLst/>
          </a:prstGeom>
        </p:spPr>
      </p:pic>
      <p:sp>
        <p:nvSpPr>
          <p:cNvPr id="2" name="Rectangle 1">
            <a:extLst>
              <a:ext uri="{FF2B5EF4-FFF2-40B4-BE49-F238E27FC236}">
                <a16:creationId xmlns:a16="http://schemas.microsoft.com/office/drawing/2014/main" id="{E154408F-3A7C-4C7A-B908-9E08F865D891}"/>
              </a:ext>
            </a:extLst>
          </p:cNvPr>
          <p:cNvSpPr/>
          <p:nvPr/>
        </p:nvSpPr>
        <p:spPr>
          <a:xfrm>
            <a:off x="3579766" y="1731372"/>
            <a:ext cx="4800600" cy="30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1C2FA433-A214-4E66-8334-C3EFA4D52891}"/>
              </a:ext>
            </a:extLst>
          </p:cNvPr>
          <p:cNvSpPr>
            <a:spLocks noGrp="1"/>
          </p:cNvSpPr>
          <p:nvPr>
            <p:ph idx="1"/>
          </p:nvPr>
        </p:nvSpPr>
        <p:spPr>
          <a:xfrm>
            <a:off x="-76200" y="1600200"/>
            <a:ext cx="2895600" cy="2514600"/>
          </a:xfrm>
        </p:spPr>
        <p:txBody>
          <a:bodyPr>
            <a:noAutofit/>
          </a:bodyPr>
          <a:lstStyle/>
          <a:p>
            <a:r>
              <a:rPr lang="en-US" sz="1400" dirty="0"/>
              <a:t> These two data points can then be used to begin to develop a Receiver Operating Characteristic Curve or ROC curve</a:t>
            </a:r>
          </a:p>
          <a:p>
            <a:pPr lvl="1"/>
            <a:r>
              <a:rPr lang="en-US" sz="1200" dirty="0"/>
              <a:t> True Positive Rate (TPR) = 10/(10+22) = .45 = y-axis</a:t>
            </a:r>
          </a:p>
          <a:p>
            <a:pPr lvl="1"/>
            <a:r>
              <a:rPr lang="en-US" sz="1200" dirty="0"/>
              <a:t> False Positive Rate (FDR) = 7/(7+96) = .06 = x-axis</a:t>
            </a:r>
          </a:p>
          <a:p>
            <a:pPr lvl="1"/>
            <a:endParaRPr lang="en-US" sz="1100" dirty="0"/>
          </a:p>
        </p:txBody>
      </p:sp>
    </p:spTree>
    <p:extLst>
      <p:ext uri="{BB962C8B-B14F-4D97-AF65-F5344CB8AC3E}">
        <p14:creationId xmlns:p14="http://schemas.microsoft.com/office/powerpoint/2010/main" val="27473936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CD0CF0-90CC-9C41-A77B-2776398A8C8B}" type="slidenum">
              <a:rPr lang="en-US" smtClean="0"/>
              <a:pPr/>
              <a:t>106</a:t>
            </a:fld>
            <a:endParaRPr lang="en-US"/>
          </a:p>
        </p:txBody>
      </p:sp>
      <p:sp>
        <p:nvSpPr>
          <p:cNvPr id="5" name="Title 1"/>
          <p:cNvSpPr>
            <a:spLocks noGrp="1"/>
          </p:cNvSpPr>
          <p:nvPr>
            <p:ph type="title"/>
          </p:nvPr>
        </p:nvSpPr>
        <p:spPr>
          <a:xfrm>
            <a:off x="60416" y="857251"/>
            <a:ext cx="7886700" cy="548640"/>
          </a:xfrm>
        </p:spPr>
        <p:txBody>
          <a:bodyPr/>
          <a:lstStyle/>
          <a:p>
            <a:r>
              <a:rPr lang="en-US" dirty="0"/>
              <a:t>Decision Trees: Evaluation: Code ROC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681" y="1419334"/>
            <a:ext cx="6387737" cy="4088294"/>
          </a:xfrm>
          <a:prstGeom prst="rect">
            <a:avLst/>
          </a:prstGeom>
        </p:spPr>
      </p:pic>
    </p:spTree>
    <p:extLst>
      <p:ext uri="{BB962C8B-B14F-4D97-AF65-F5344CB8AC3E}">
        <p14:creationId xmlns:p14="http://schemas.microsoft.com/office/powerpoint/2010/main" val="6627069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F2E4A-06C2-4A2D-9A1B-64AF4777E05E}"/>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B0B978D4-89DB-4B7F-9038-B38F845FB2A8}"/>
              </a:ext>
            </a:extLst>
          </p:cNvPr>
          <p:cNvSpPr>
            <a:spLocks noGrp="1"/>
          </p:cNvSpPr>
          <p:nvPr>
            <p:ph type="sldNum" sz="quarter" idx="12"/>
          </p:nvPr>
        </p:nvSpPr>
        <p:spPr/>
        <p:txBody>
          <a:bodyPr/>
          <a:lstStyle/>
          <a:p>
            <a:fld id="{5ACD0CF0-90CC-9C41-A77B-2776398A8C8B}" type="slidenum">
              <a:rPr lang="en-US" smtClean="0"/>
              <a:pPr/>
              <a:t>107</a:t>
            </a:fld>
            <a:endParaRPr lang="en-US"/>
          </a:p>
        </p:txBody>
      </p:sp>
      <p:pic>
        <p:nvPicPr>
          <p:cNvPr id="5" name="Picture 4">
            <a:extLst>
              <a:ext uri="{FF2B5EF4-FFF2-40B4-BE49-F238E27FC236}">
                <a16:creationId xmlns:a16="http://schemas.microsoft.com/office/drawing/2014/main" id="{4520534D-F502-4C66-A3DD-5B607D10F059}"/>
              </a:ext>
            </a:extLst>
          </p:cNvPr>
          <p:cNvPicPr>
            <a:picLocks noChangeAspect="1"/>
          </p:cNvPicPr>
          <p:nvPr/>
        </p:nvPicPr>
        <p:blipFill>
          <a:blip r:embed="rId2"/>
          <a:stretch>
            <a:fillRect/>
          </a:stretch>
        </p:blipFill>
        <p:spPr>
          <a:xfrm>
            <a:off x="1395412" y="1062037"/>
            <a:ext cx="6353175" cy="4733925"/>
          </a:xfrm>
          <a:prstGeom prst="rect">
            <a:avLst/>
          </a:prstGeom>
        </p:spPr>
      </p:pic>
      <p:sp>
        <p:nvSpPr>
          <p:cNvPr id="7" name="TextBox 6">
            <a:extLst>
              <a:ext uri="{FF2B5EF4-FFF2-40B4-BE49-F238E27FC236}">
                <a16:creationId xmlns:a16="http://schemas.microsoft.com/office/drawing/2014/main" id="{122A3505-0730-40A3-9A7A-DE4977D43D98}"/>
              </a:ext>
            </a:extLst>
          </p:cNvPr>
          <p:cNvSpPr txBox="1"/>
          <p:nvPr/>
        </p:nvSpPr>
        <p:spPr>
          <a:xfrm>
            <a:off x="152400" y="6280918"/>
            <a:ext cx="6629400" cy="338554"/>
          </a:xfrm>
          <a:prstGeom prst="rect">
            <a:avLst/>
          </a:prstGeom>
          <a:noFill/>
        </p:spPr>
        <p:txBody>
          <a:bodyPr wrap="square" rtlCol="0">
            <a:spAutoFit/>
          </a:bodyPr>
          <a:lstStyle/>
          <a:p>
            <a:r>
              <a:rPr lang="en-US" sz="800" i="1" dirty="0"/>
              <a:t>ISSN 19907508, Biochemistry (Moscow) Supplement Series B: Biomedical Chemistry, 2013, Vol. 7, No. 3, pp. 179–186. © Pleiades Publishing, Ltd., 2013. Original Russian Text © O.P. </a:t>
            </a:r>
            <a:r>
              <a:rPr lang="en-US" sz="800" i="1" dirty="0" err="1"/>
              <a:t>Trifonova</a:t>
            </a:r>
            <a:r>
              <a:rPr lang="en-US" sz="800" i="1" dirty="0"/>
              <a:t>, P.G. </a:t>
            </a:r>
            <a:r>
              <a:rPr lang="en-US" sz="800" i="1" dirty="0" err="1"/>
              <a:t>Lokhov</a:t>
            </a:r>
            <a:r>
              <a:rPr lang="en-US" sz="800" i="1" dirty="0"/>
              <a:t>, A.I. </a:t>
            </a:r>
            <a:r>
              <a:rPr lang="en-US" sz="800" i="1" dirty="0" err="1"/>
              <a:t>Archakov</a:t>
            </a:r>
            <a:r>
              <a:rPr lang="en-US" sz="800" i="1" dirty="0"/>
              <a:t>, 2013, published in </a:t>
            </a:r>
            <a:r>
              <a:rPr lang="en-US" sz="800" i="1" dirty="0" err="1"/>
              <a:t>Biomeditsinskaya</a:t>
            </a:r>
            <a:r>
              <a:rPr lang="en-US" sz="800" i="1" dirty="0"/>
              <a:t> </a:t>
            </a:r>
            <a:r>
              <a:rPr lang="en-US" sz="800" i="1" dirty="0" err="1"/>
              <a:t>Khimiya</a:t>
            </a:r>
            <a:r>
              <a:rPr lang="en-US" sz="800" i="1" dirty="0"/>
              <a:t>.</a:t>
            </a:r>
            <a:endParaRPr lang="en-US" sz="800" dirty="0"/>
          </a:p>
        </p:txBody>
      </p:sp>
    </p:spTree>
    <p:extLst>
      <p:ext uri="{BB962C8B-B14F-4D97-AF65-F5344CB8AC3E}">
        <p14:creationId xmlns:p14="http://schemas.microsoft.com/office/powerpoint/2010/main" val="9056518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Evaluation: Confusion Matrix and threshold </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108</a:t>
            </a:fld>
            <a:endParaRPr lang="en-US"/>
          </a:p>
        </p:txBody>
      </p:sp>
      <p:graphicFrame>
        <p:nvGraphicFramePr>
          <p:cNvPr id="5" name="Table 4"/>
          <p:cNvGraphicFramePr>
            <a:graphicFrameLocks noGrp="1"/>
          </p:cNvGraphicFramePr>
          <p:nvPr/>
        </p:nvGraphicFramePr>
        <p:xfrm>
          <a:off x="1600200" y="2667000"/>
          <a:ext cx="6096000" cy="1767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808796249"/>
                    </a:ext>
                  </a:extLst>
                </a:gridCol>
                <a:gridCol w="1524000">
                  <a:extLst>
                    <a:ext uri="{9D8B030D-6E8A-4147-A177-3AD203B41FA5}">
                      <a16:colId xmlns:a16="http://schemas.microsoft.com/office/drawing/2014/main" val="3690331209"/>
                    </a:ext>
                  </a:extLst>
                </a:gridCol>
                <a:gridCol w="1524000">
                  <a:extLst>
                    <a:ext uri="{9D8B030D-6E8A-4147-A177-3AD203B41FA5}">
                      <a16:colId xmlns:a16="http://schemas.microsoft.com/office/drawing/2014/main" val="100419482"/>
                    </a:ext>
                  </a:extLst>
                </a:gridCol>
                <a:gridCol w="1524000">
                  <a:extLst>
                    <a:ext uri="{9D8B030D-6E8A-4147-A177-3AD203B41FA5}">
                      <a16:colId xmlns:a16="http://schemas.microsoft.com/office/drawing/2014/main" val="1059057422"/>
                    </a:ext>
                  </a:extLst>
                </a:gridCol>
              </a:tblGrid>
              <a:tr h="278130">
                <a:tc>
                  <a:txBody>
                    <a:bodyPr/>
                    <a:lstStyle/>
                    <a:p>
                      <a:endParaRPr lang="en-US" sz="1400" dirty="0"/>
                    </a:p>
                  </a:txBody>
                  <a:tcPr marL="68580" marR="68580" marT="34290" marB="34290"/>
                </a:tc>
                <a:tc gridSpan="3">
                  <a:txBody>
                    <a:bodyPr/>
                    <a:lstStyle/>
                    <a:p>
                      <a:r>
                        <a:rPr lang="en-US" sz="1400" dirty="0"/>
                        <a:t>Predictive Class</a:t>
                      </a:r>
                    </a:p>
                  </a:txBody>
                  <a:tcPr marL="68580" marR="68580" marT="34290" marB="34290"/>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88190464"/>
                  </a:ext>
                </a:extLst>
              </a:tr>
              <a:tr h="480060">
                <a:tc rowSpan="3">
                  <a:txBody>
                    <a:bodyPr/>
                    <a:lstStyle/>
                    <a:p>
                      <a:r>
                        <a:rPr lang="en-US" sz="1400" dirty="0"/>
                        <a:t>Actual Class</a:t>
                      </a:r>
                    </a:p>
                  </a:txBody>
                  <a:tcPr marL="68580" marR="68580" marT="34290" marB="34290"/>
                </a:tc>
                <a:tc>
                  <a:txBody>
                    <a:bodyPr/>
                    <a:lstStyle/>
                    <a:p>
                      <a:endParaRPr lang="en-US" sz="1400" dirty="0"/>
                    </a:p>
                  </a:txBody>
                  <a:tcPr marL="68580" marR="68580" marT="34290" marB="34290"/>
                </a:tc>
                <a:tc>
                  <a:txBody>
                    <a:bodyPr/>
                    <a:lstStyle/>
                    <a:p>
                      <a:r>
                        <a:rPr lang="en-US" sz="1400" dirty="0"/>
                        <a:t>Positive </a:t>
                      </a:r>
                    </a:p>
                    <a:p>
                      <a:r>
                        <a:rPr lang="en-US" sz="1400" dirty="0"/>
                        <a:t>Fraud</a:t>
                      </a:r>
                    </a:p>
                  </a:txBody>
                  <a:tcPr marL="68580" marR="68580" marT="34290" marB="34290"/>
                </a:tc>
                <a:tc>
                  <a:txBody>
                    <a:bodyPr/>
                    <a:lstStyle/>
                    <a:p>
                      <a:r>
                        <a:rPr lang="en-US" sz="1400" dirty="0"/>
                        <a:t>Negative</a:t>
                      </a:r>
                    </a:p>
                    <a:p>
                      <a:r>
                        <a:rPr lang="en-US" sz="1400" dirty="0"/>
                        <a:t>Not Fraud</a:t>
                      </a:r>
                    </a:p>
                  </a:txBody>
                  <a:tcPr marL="68580" marR="68580" marT="34290" marB="34290"/>
                </a:tc>
                <a:extLst>
                  <a:ext uri="{0D108BD9-81ED-4DB2-BD59-A6C34878D82A}">
                    <a16:rowId xmlns:a16="http://schemas.microsoft.com/office/drawing/2014/main" val="3984198795"/>
                  </a:ext>
                </a:extLst>
              </a:tr>
              <a:tr h="480060">
                <a:tc vMerge="1">
                  <a:txBody>
                    <a:bodyPr/>
                    <a:lstStyle/>
                    <a:p>
                      <a:endParaRPr lang="en-US" dirty="0"/>
                    </a:p>
                  </a:txBody>
                  <a:tcPr/>
                </a:tc>
                <a:tc>
                  <a:txBody>
                    <a:bodyPr/>
                    <a:lstStyle/>
                    <a:p>
                      <a:r>
                        <a:rPr lang="en-US" sz="1400" dirty="0"/>
                        <a:t>Positive </a:t>
                      </a:r>
                    </a:p>
                    <a:p>
                      <a:r>
                        <a:rPr lang="en-US" sz="1400" dirty="0"/>
                        <a:t>Fraud</a:t>
                      </a:r>
                    </a:p>
                  </a:txBody>
                  <a:tcPr marL="68580" marR="68580" marT="34290" marB="34290"/>
                </a:tc>
                <a:tc>
                  <a:txBody>
                    <a:bodyPr/>
                    <a:lstStyle/>
                    <a:p>
                      <a:r>
                        <a:rPr lang="en-US" sz="1400" dirty="0"/>
                        <a:t>True Positive</a:t>
                      </a:r>
                    </a:p>
                    <a:p>
                      <a:r>
                        <a:rPr lang="en-US" sz="1400" dirty="0"/>
                        <a:t>10</a:t>
                      </a:r>
                    </a:p>
                  </a:txBody>
                  <a:tcPr marL="68580" marR="68580" marT="34290" marB="34290"/>
                </a:tc>
                <a:tc>
                  <a:txBody>
                    <a:bodyPr/>
                    <a:lstStyle/>
                    <a:p>
                      <a:r>
                        <a:rPr lang="en-US" sz="1400" dirty="0"/>
                        <a:t>False</a:t>
                      </a:r>
                      <a:r>
                        <a:rPr lang="en-US" sz="1400" baseline="0" dirty="0"/>
                        <a:t> Negative</a:t>
                      </a:r>
                    </a:p>
                    <a:p>
                      <a:r>
                        <a:rPr lang="en-US" sz="1400" dirty="0"/>
                        <a:t>7</a:t>
                      </a:r>
                    </a:p>
                  </a:txBody>
                  <a:tcPr marL="68580" marR="68580" marT="34290" marB="34290"/>
                </a:tc>
                <a:extLst>
                  <a:ext uri="{0D108BD9-81ED-4DB2-BD59-A6C34878D82A}">
                    <a16:rowId xmlns:a16="http://schemas.microsoft.com/office/drawing/2014/main" val="3546048974"/>
                  </a:ext>
                </a:extLst>
              </a:tr>
              <a:tr h="480060">
                <a:tc vMerge="1">
                  <a:txBody>
                    <a:bodyPr/>
                    <a:lstStyle/>
                    <a:p>
                      <a:endParaRPr lang="en-US" dirty="0"/>
                    </a:p>
                  </a:txBody>
                  <a:tcPr/>
                </a:tc>
                <a:tc>
                  <a:txBody>
                    <a:bodyPr/>
                    <a:lstStyle/>
                    <a:p>
                      <a:r>
                        <a:rPr lang="en-US" sz="1400" dirty="0"/>
                        <a:t>Negative </a:t>
                      </a:r>
                    </a:p>
                    <a:p>
                      <a:r>
                        <a:rPr lang="en-US" sz="1400" dirty="0"/>
                        <a:t>Not Fraud</a:t>
                      </a:r>
                    </a:p>
                  </a:txBody>
                  <a:tcPr marL="68580" marR="68580" marT="34290" marB="34290"/>
                </a:tc>
                <a:tc>
                  <a:txBody>
                    <a:bodyPr/>
                    <a:lstStyle/>
                    <a:p>
                      <a:r>
                        <a:rPr lang="en-US" sz="1400" dirty="0"/>
                        <a:t>False Positive</a:t>
                      </a:r>
                    </a:p>
                    <a:p>
                      <a:r>
                        <a:rPr lang="en-US" sz="1400" dirty="0"/>
                        <a:t>22</a:t>
                      </a:r>
                    </a:p>
                  </a:txBody>
                  <a:tcPr marL="68580" marR="68580" marT="34290" marB="34290"/>
                </a:tc>
                <a:tc>
                  <a:txBody>
                    <a:bodyPr/>
                    <a:lstStyle/>
                    <a:p>
                      <a:r>
                        <a:rPr lang="en-US" sz="1400" dirty="0"/>
                        <a:t>True Negative</a:t>
                      </a:r>
                    </a:p>
                    <a:p>
                      <a:r>
                        <a:rPr lang="en-US" sz="1400" dirty="0"/>
                        <a:t>96</a:t>
                      </a:r>
                    </a:p>
                  </a:txBody>
                  <a:tcPr marL="68580" marR="68580" marT="34290" marB="34290"/>
                </a:tc>
                <a:extLst>
                  <a:ext uri="{0D108BD9-81ED-4DB2-BD59-A6C34878D82A}">
                    <a16:rowId xmlns:a16="http://schemas.microsoft.com/office/drawing/2014/main" val="186360114"/>
                  </a:ext>
                </a:extLst>
              </a:tr>
            </a:tbl>
          </a:graphicData>
        </a:graphic>
      </p:graphicFrame>
      <p:sp>
        <p:nvSpPr>
          <p:cNvPr id="7" name="Content Placeholder 2"/>
          <p:cNvSpPr txBox="1">
            <a:spLocks/>
          </p:cNvSpPr>
          <p:nvPr/>
        </p:nvSpPr>
        <p:spPr>
          <a:xfrm>
            <a:off x="60416" y="838200"/>
            <a:ext cx="8827019" cy="160020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solidFill>
                  <a:schemeClr val="tx2"/>
                </a:solidFill>
                <a:latin typeface="Times New Roman" panose="02020603050405020304" pitchFamily="18" charset="0"/>
                <a:cs typeface="Times New Roman" panose="02020603050405020304" pitchFamily="18" charset="0"/>
              </a:rPr>
              <a:t> We can use this information to determine precision and recall, common metrics used for classification problems</a:t>
            </a:r>
          </a:p>
          <a:p>
            <a:pPr lvl="1"/>
            <a:r>
              <a:rPr lang="en-US" sz="2000" dirty="0">
                <a:solidFill>
                  <a:schemeClr val="tx2"/>
                </a:solidFill>
                <a:latin typeface="Times New Roman" panose="02020603050405020304" pitchFamily="18" charset="0"/>
                <a:cs typeface="Times New Roman" panose="02020603050405020304" pitchFamily="18" charset="0"/>
              </a:rPr>
              <a:t> Recall = TP/(TP+FN) = 10/10+7 = 10/17 = .59 (Ability to identify the target)</a:t>
            </a:r>
          </a:p>
          <a:p>
            <a:pPr lvl="1"/>
            <a:r>
              <a:rPr lang="en-US" sz="2000" dirty="0">
                <a:solidFill>
                  <a:schemeClr val="tx2"/>
                </a:solidFill>
                <a:latin typeface="Times New Roman" panose="02020603050405020304" pitchFamily="18" charset="0"/>
                <a:cs typeface="Times New Roman" panose="02020603050405020304" pitchFamily="18" charset="0"/>
              </a:rPr>
              <a:t> Precision TP/(TP+FP) = 10/(10+22) = 10/32 = .32 (Ability to identify relevant targets)</a:t>
            </a:r>
          </a:p>
          <a:p>
            <a:pPr lvl="1"/>
            <a:endParaRPr lang="en-US" sz="18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81477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385F4-70F4-4003-B012-9FB816538C29}"/>
              </a:ext>
            </a:extLst>
          </p:cNvPr>
          <p:cNvSpPr>
            <a:spLocks noGrp="1"/>
          </p:cNvSpPr>
          <p:nvPr>
            <p:ph type="title"/>
          </p:nvPr>
        </p:nvSpPr>
        <p:spPr>
          <a:xfrm>
            <a:off x="609600" y="76200"/>
            <a:ext cx="7886700" cy="731520"/>
          </a:xfrm>
        </p:spPr>
        <p:txBody>
          <a:bodyPr/>
          <a:lstStyle/>
          <a:p>
            <a:r>
              <a:rPr lang="en-US" dirty="0"/>
              <a:t>Target Setting </a:t>
            </a:r>
          </a:p>
        </p:txBody>
      </p:sp>
      <p:sp>
        <p:nvSpPr>
          <p:cNvPr id="4" name="Slide Number Placeholder 3">
            <a:extLst>
              <a:ext uri="{FF2B5EF4-FFF2-40B4-BE49-F238E27FC236}">
                <a16:creationId xmlns:a16="http://schemas.microsoft.com/office/drawing/2014/main" id="{BDC0EF0E-AB06-40A0-B2CB-45C1939BAD58}"/>
              </a:ext>
            </a:extLst>
          </p:cNvPr>
          <p:cNvSpPr>
            <a:spLocks noGrp="1"/>
          </p:cNvSpPr>
          <p:nvPr>
            <p:ph type="sldNum" sz="quarter" idx="12"/>
          </p:nvPr>
        </p:nvSpPr>
        <p:spPr/>
        <p:txBody>
          <a:bodyPr/>
          <a:lstStyle/>
          <a:p>
            <a:fld id="{5ACD0CF0-90CC-9C41-A77B-2776398A8C8B}" type="slidenum">
              <a:rPr lang="en-US" smtClean="0"/>
              <a:pPr/>
              <a:t>109</a:t>
            </a:fld>
            <a:endParaRPr lang="en-US"/>
          </a:p>
        </p:txBody>
      </p:sp>
      <p:pic>
        <p:nvPicPr>
          <p:cNvPr id="3074" name="Picture 2" descr="Image result for range F1 score">
            <a:extLst>
              <a:ext uri="{FF2B5EF4-FFF2-40B4-BE49-F238E27FC236}">
                <a16:creationId xmlns:a16="http://schemas.microsoft.com/office/drawing/2014/main" id="{F7769154-B9DF-42BA-BE42-8D0CF856BCCA}"/>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819400" y="685800"/>
            <a:ext cx="3124200" cy="5410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6779DCE-2CED-40E2-A2B8-DC76CF234D1B}"/>
              </a:ext>
            </a:extLst>
          </p:cNvPr>
          <p:cNvSpPr txBox="1"/>
          <p:nvPr/>
        </p:nvSpPr>
        <p:spPr>
          <a:xfrm>
            <a:off x="3071812" y="5855985"/>
            <a:ext cx="3048000" cy="261610"/>
          </a:xfrm>
          <a:prstGeom prst="rect">
            <a:avLst/>
          </a:prstGeom>
          <a:noFill/>
        </p:spPr>
        <p:txBody>
          <a:bodyPr wrap="square" rtlCol="0">
            <a:spAutoFit/>
          </a:bodyPr>
          <a:lstStyle/>
          <a:p>
            <a:r>
              <a:rPr lang="en-US" sz="1100" dirty="0">
                <a:hlinkClick r:id="rId3"/>
              </a:rPr>
              <a:t>https://en.wikipedia.org/wiki/F1_score</a:t>
            </a:r>
            <a:endParaRPr lang="en-US" sz="1100" dirty="0"/>
          </a:p>
        </p:txBody>
      </p:sp>
    </p:spTree>
    <p:extLst>
      <p:ext uri="{BB962C8B-B14F-4D97-AF65-F5344CB8AC3E}">
        <p14:creationId xmlns:p14="http://schemas.microsoft.com/office/powerpoint/2010/main" val="873720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87A3-4AA6-4C9B-ADB4-6DC13B2A88E5}"/>
              </a:ext>
            </a:extLst>
          </p:cNvPr>
          <p:cNvSpPr>
            <a:spLocks noGrp="1"/>
          </p:cNvSpPr>
          <p:nvPr>
            <p:ph type="title"/>
          </p:nvPr>
        </p:nvSpPr>
        <p:spPr>
          <a:xfrm>
            <a:off x="609600" y="1447800"/>
            <a:ext cx="7886700" cy="1981200"/>
          </a:xfrm>
        </p:spPr>
        <p:txBody>
          <a:bodyPr>
            <a:noAutofit/>
          </a:bodyPr>
          <a:lstStyle/>
          <a:p>
            <a:r>
              <a:rPr lang="en-US" sz="2400" dirty="0"/>
              <a:t>Exercise: What you think? Get in Groups of Five </a:t>
            </a:r>
            <a:br>
              <a:rPr lang="en-US" sz="2400" dirty="0"/>
            </a:br>
            <a:br>
              <a:rPr lang="en-US" sz="2400" dirty="0"/>
            </a:br>
            <a:r>
              <a:rPr lang="en-US" sz="2400" dirty="0"/>
              <a:t>What about these makes sense, what doesn’t and what would you draw…</a:t>
            </a:r>
            <a:br>
              <a:rPr lang="en-US" sz="2400" dirty="0"/>
            </a:br>
            <a:br>
              <a:rPr lang="en-US" sz="2400" dirty="0"/>
            </a:br>
            <a:endParaRPr lang="en-US" sz="2400" dirty="0"/>
          </a:p>
        </p:txBody>
      </p:sp>
      <p:sp>
        <p:nvSpPr>
          <p:cNvPr id="4" name="Slide Number Placeholder 3">
            <a:extLst>
              <a:ext uri="{FF2B5EF4-FFF2-40B4-BE49-F238E27FC236}">
                <a16:creationId xmlns:a16="http://schemas.microsoft.com/office/drawing/2014/main" id="{68ABEF60-5C37-4037-8D8C-E91847464BF8}"/>
              </a:ext>
            </a:extLst>
          </p:cNvPr>
          <p:cNvSpPr>
            <a:spLocks noGrp="1"/>
          </p:cNvSpPr>
          <p:nvPr>
            <p:ph type="sldNum" sz="quarter" idx="12"/>
          </p:nvPr>
        </p:nvSpPr>
        <p:spPr/>
        <p:txBody>
          <a:bodyPr/>
          <a:lstStyle/>
          <a:p>
            <a:fld id="{5ACD0CF0-90CC-9C41-A77B-2776398A8C8B}" type="slidenum">
              <a:rPr lang="en-US" smtClean="0"/>
              <a:pPr/>
              <a:t>11</a:t>
            </a:fld>
            <a:endParaRPr lang="en-US"/>
          </a:p>
        </p:txBody>
      </p:sp>
    </p:spTree>
    <p:extLst>
      <p:ext uri="{BB962C8B-B14F-4D97-AF65-F5344CB8AC3E}">
        <p14:creationId xmlns:p14="http://schemas.microsoft.com/office/powerpoint/2010/main" val="36758715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2C791-5035-41C2-A39C-B712770236B0}"/>
              </a:ext>
            </a:extLst>
          </p:cNvPr>
          <p:cNvSpPr>
            <a:spLocks noGrp="1"/>
          </p:cNvSpPr>
          <p:nvPr>
            <p:ph type="title"/>
          </p:nvPr>
        </p:nvSpPr>
        <p:spPr>
          <a:xfrm>
            <a:off x="381000" y="136524"/>
            <a:ext cx="8001000" cy="731520"/>
          </a:xfrm>
        </p:spPr>
        <p:txBody>
          <a:bodyPr/>
          <a:lstStyle/>
          <a:p>
            <a:r>
              <a:rPr lang="en-US" dirty="0"/>
              <a:t>Target Setting </a:t>
            </a:r>
          </a:p>
        </p:txBody>
      </p:sp>
      <p:sp>
        <p:nvSpPr>
          <p:cNvPr id="4" name="Slide Number Placeholder 3">
            <a:extLst>
              <a:ext uri="{FF2B5EF4-FFF2-40B4-BE49-F238E27FC236}">
                <a16:creationId xmlns:a16="http://schemas.microsoft.com/office/drawing/2014/main" id="{381ED61E-19F6-48F0-96AA-5555F3AD3D20}"/>
              </a:ext>
            </a:extLst>
          </p:cNvPr>
          <p:cNvSpPr>
            <a:spLocks noGrp="1"/>
          </p:cNvSpPr>
          <p:nvPr>
            <p:ph type="sldNum" sz="quarter" idx="12"/>
          </p:nvPr>
        </p:nvSpPr>
        <p:spPr/>
        <p:txBody>
          <a:bodyPr/>
          <a:lstStyle/>
          <a:p>
            <a:fld id="{5ACD0CF0-90CC-9C41-A77B-2776398A8C8B}" type="slidenum">
              <a:rPr lang="en-US" smtClean="0"/>
              <a:pPr/>
              <a:t>110</a:t>
            </a:fld>
            <a:endParaRPr lang="en-US"/>
          </a:p>
        </p:txBody>
      </p:sp>
      <p:pic>
        <p:nvPicPr>
          <p:cNvPr id="2050" name="Picture 2">
            <a:extLst>
              <a:ext uri="{FF2B5EF4-FFF2-40B4-BE49-F238E27FC236}">
                <a16:creationId xmlns:a16="http://schemas.microsoft.com/office/drawing/2014/main" id="{982D9B4F-1B85-4B7E-92E4-A850B1BF4F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628424"/>
            <a:ext cx="3581400" cy="120967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685C7748-7C07-458E-8CCC-F16F246F3FED}"/>
              </a:ext>
            </a:extLst>
          </p:cNvPr>
          <p:cNvSpPr txBox="1">
            <a:spLocks/>
          </p:cNvSpPr>
          <p:nvPr/>
        </p:nvSpPr>
        <p:spPr>
          <a:xfrm>
            <a:off x="316981" y="929322"/>
            <a:ext cx="8827019" cy="160020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solidFill>
                  <a:schemeClr val="tx2"/>
                </a:solidFill>
                <a:latin typeface="Times New Roman" panose="02020603050405020304" pitchFamily="18" charset="0"/>
                <a:cs typeface="Times New Roman" panose="02020603050405020304" pitchFamily="18" charset="0"/>
              </a:rPr>
              <a:t> We can then use R and P to determine F1 (harmonic mean, range between 1 and 0)</a:t>
            </a:r>
          </a:p>
          <a:p>
            <a:pPr lvl="1"/>
            <a:r>
              <a:rPr lang="en-US" sz="2000" dirty="0">
                <a:solidFill>
                  <a:schemeClr val="tx2"/>
                </a:solidFill>
                <a:latin typeface="Times New Roman" panose="02020603050405020304" pitchFamily="18" charset="0"/>
                <a:cs typeface="Times New Roman" panose="02020603050405020304" pitchFamily="18" charset="0"/>
              </a:rPr>
              <a:t> Recall = TP/(TP+FN) = 10/10+7 = 10/17 = .59 (Ability to identify the target)</a:t>
            </a:r>
          </a:p>
          <a:p>
            <a:pPr lvl="1"/>
            <a:r>
              <a:rPr lang="en-US" sz="2000" dirty="0">
                <a:solidFill>
                  <a:schemeClr val="tx2"/>
                </a:solidFill>
                <a:latin typeface="Times New Roman" panose="02020603050405020304" pitchFamily="18" charset="0"/>
                <a:cs typeface="Times New Roman" panose="02020603050405020304" pitchFamily="18" charset="0"/>
              </a:rPr>
              <a:t> Precision TP/(TP+FP) = 10/(10+22) = 10/32 = .32 (Ability to identify relevant targets)</a:t>
            </a:r>
          </a:p>
          <a:p>
            <a:pPr lvl="1"/>
            <a:endParaRPr lang="en-US" sz="1800" dirty="0">
              <a:solidFill>
                <a:schemeClr val="tx2"/>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43C27F22-2D71-40B5-90F7-F29687A74EA4}"/>
              </a:ext>
            </a:extLst>
          </p:cNvPr>
          <p:cNvSpPr txBox="1">
            <a:spLocks/>
          </p:cNvSpPr>
          <p:nvPr/>
        </p:nvSpPr>
        <p:spPr>
          <a:xfrm>
            <a:off x="228600" y="3894773"/>
            <a:ext cx="8827019" cy="160020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a:solidFill>
                  <a:schemeClr val="tx2"/>
                </a:solidFill>
                <a:latin typeface="Times New Roman" panose="02020603050405020304" pitchFamily="18" charset="0"/>
                <a:cs typeface="Times New Roman" panose="02020603050405020304" pitchFamily="18" charset="0"/>
              </a:rPr>
              <a:t>F1 = 2 * (.32*.59)/(.32+.59)</a:t>
            </a:r>
          </a:p>
          <a:p>
            <a:pPr marL="0" indent="0">
              <a:buNone/>
            </a:pPr>
            <a:r>
              <a:rPr lang="en-US" sz="2400" dirty="0">
                <a:solidFill>
                  <a:schemeClr val="tx2"/>
                </a:solidFill>
                <a:latin typeface="Times New Roman" panose="02020603050405020304" pitchFamily="18" charset="0"/>
                <a:cs typeface="Times New Roman" panose="02020603050405020304" pitchFamily="18" charset="0"/>
              </a:rPr>
              <a:t>= 2 * .207</a:t>
            </a:r>
          </a:p>
          <a:p>
            <a:pPr marL="0" indent="0">
              <a:buNone/>
            </a:pPr>
            <a:r>
              <a:rPr lang="en-US" sz="2400" dirty="0">
                <a:solidFill>
                  <a:schemeClr val="tx2"/>
                </a:solidFill>
                <a:latin typeface="Times New Roman" panose="02020603050405020304" pitchFamily="18" charset="0"/>
                <a:cs typeface="Times New Roman" panose="02020603050405020304" pitchFamily="18" charset="0"/>
              </a:rPr>
              <a:t>= .41 </a:t>
            </a:r>
          </a:p>
          <a:p>
            <a:pPr lvl="1"/>
            <a:endParaRPr lang="en-US" sz="18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69444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CD0CF0-90CC-9C41-A77B-2776398A8C8B}" type="slidenum">
              <a:rPr lang="en-US" smtClean="0"/>
              <a:pPr/>
              <a:t>111</a:t>
            </a:fld>
            <a:endParaRPr lang="en-US"/>
          </a:p>
        </p:txBody>
      </p:sp>
      <p:sp>
        <p:nvSpPr>
          <p:cNvPr id="5" name="Title 1"/>
          <p:cNvSpPr>
            <a:spLocks noGrp="1"/>
          </p:cNvSpPr>
          <p:nvPr>
            <p:ph type="title"/>
          </p:nvPr>
        </p:nvSpPr>
        <p:spPr>
          <a:xfrm>
            <a:off x="457200" y="1524000"/>
            <a:ext cx="7886700" cy="548640"/>
          </a:xfrm>
        </p:spPr>
        <p:txBody>
          <a:bodyPr/>
          <a:lstStyle/>
          <a:p>
            <a:r>
              <a:rPr lang="en-US" dirty="0"/>
              <a:t>Quick Example in R</a:t>
            </a:r>
          </a:p>
        </p:txBody>
      </p:sp>
    </p:spTree>
    <p:extLst>
      <p:ext uri="{BB962C8B-B14F-4D97-AF65-F5344CB8AC3E}">
        <p14:creationId xmlns:p14="http://schemas.microsoft.com/office/powerpoint/2010/main" val="27757819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CD0CF0-90CC-9C41-A77B-2776398A8C8B}" type="slidenum">
              <a:rPr lang="en-US" smtClean="0"/>
              <a:pPr/>
              <a:t>112</a:t>
            </a:fld>
            <a:endParaRPr lang="en-US"/>
          </a:p>
        </p:txBody>
      </p:sp>
      <p:sp>
        <p:nvSpPr>
          <p:cNvPr id="6" name="TextBox 5">
            <a:extLst>
              <a:ext uri="{FF2B5EF4-FFF2-40B4-BE49-F238E27FC236}">
                <a16:creationId xmlns:a16="http://schemas.microsoft.com/office/drawing/2014/main" id="{FD6BE63F-5AF1-4145-B89D-09B454068699}"/>
              </a:ext>
            </a:extLst>
          </p:cNvPr>
          <p:cNvSpPr txBox="1"/>
          <p:nvPr/>
        </p:nvSpPr>
        <p:spPr>
          <a:xfrm>
            <a:off x="2181833" y="1981200"/>
            <a:ext cx="4648200" cy="584775"/>
          </a:xfrm>
          <a:prstGeom prst="rect">
            <a:avLst/>
          </a:prstGeom>
          <a:noFill/>
        </p:spPr>
        <p:txBody>
          <a:bodyPr wrap="square" rtlCol="0">
            <a:spAutoFit/>
          </a:bodyPr>
          <a:lstStyle/>
          <a:p>
            <a:pPr algn="ctr"/>
            <a:r>
              <a:rPr lang="en-US" sz="3200" dirty="0">
                <a:solidFill>
                  <a:schemeClr val="tx2"/>
                </a:solidFill>
                <a:latin typeface="Times New Roman" panose="02020603050405020304" pitchFamily="18" charset="0"/>
                <a:cs typeface="Times New Roman" panose="02020603050405020304" pitchFamily="18" charset="0"/>
              </a:rPr>
              <a:t>Case Study </a:t>
            </a:r>
          </a:p>
        </p:txBody>
      </p:sp>
    </p:spTree>
    <p:extLst>
      <p:ext uri="{BB962C8B-B14F-4D97-AF65-F5344CB8AC3E}">
        <p14:creationId xmlns:p14="http://schemas.microsoft.com/office/powerpoint/2010/main" val="2189590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E980281D-ABDB-4A29-B495-31E8444BC24E}"/>
              </a:ext>
            </a:extLst>
          </p:cNvPr>
          <p:cNvSpPr txBox="1"/>
          <p:nvPr/>
        </p:nvSpPr>
        <p:spPr>
          <a:xfrm>
            <a:off x="0" y="5867400"/>
            <a:ext cx="9144000" cy="407163"/>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BC5FC907-BA79-4DB5-B57E-5F0A0D4199D6}"/>
              </a:ext>
            </a:extLst>
          </p:cNvPr>
          <p:cNvSpPr>
            <a:spLocks noGrp="1"/>
          </p:cNvSpPr>
          <p:nvPr>
            <p:ph type="title"/>
          </p:nvPr>
        </p:nvSpPr>
        <p:spPr>
          <a:xfrm>
            <a:off x="762000" y="76200"/>
            <a:ext cx="7886700" cy="731520"/>
          </a:xfrm>
        </p:spPr>
        <p:txBody>
          <a:bodyPr/>
          <a:lstStyle/>
          <a:p>
            <a:r>
              <a:rPr lang="en-US" dirty="0"/>
              <a:t>LIFECYCLE OF THE CLASS</a:t>
            </a:r>
          </a:p>
        </p:txBody>
      </p:sp>
      <p:sp>
        <p:nvSpPr>
          <p:cNvPr id="4" name="Slide Number Placeholder 3">
            <a:extLst>
              <a:ext uri="{FF2B5EF4-FFF2-40B4-BE49-F238E27FC236}">
                <a16:creationId xmlns:a16="http://schemas.microsoft.com/office/drawing/2014/main" id="{9AD7C5CE-FDB6-4F6D-ADE4-61366EAA0B81}"/>
              </a:ext>
            </a:extLst>
          </p:cNvPr>
          <p:cNvSpPr>
            <a:spLocks noGrp="1"/>
          </p:cNvSpPr>
          <p:nvPr>
            <p:ph type="sldNum" sz="quarter" idx="12"/>
          </p:nvPr>
        </p:nvSpPr>
        <p:spPr/>
        <p:txBody>
          <a:bodyPr/>
          <a:lstStyle/>
          <a:p>
            <a:fld id="{5ACD0CF0-90CC-9C41-A77B-2776398A8C8B}" type="slidenum">
              <a:rPr lang="en-US" smtClean="0"/>
              <a:pPr/>
              <a:t>12</a:t>
            </a:fld>
            <a:endParaRPr lang="en-US"/>
          </a:p>
        </p:txBody>
      </p:sp>
      <p:sp>
        <p:nvSpPr>
          <p:cNvPr id="6" name="Rectangle: Rounded Corners 5">
            <a:extLst>
              <a:ext uri="{FF2B5EF4-FFF2-40B4-BE49-F238E27FC236}">
                <a16:creationId xmlns:a16="http://schemas.microsoft.com/office/drawing/2014/main" id="{1773E055-4B11-4698-B0E4-6A28B5ED8B4C}"/>
              </a:ext>
            </a:extLst>
          </p:cNvPr>
          <p:cNvSpPr/>
          <p:nvPr/>
        </p:nvSpPr>
        <p:spPr>
          <a:xfrm>
            <a:off x="457200" y="2667000"/>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Data Acquisition/Storage</a:t>
            </a:r>
          </a:p>
        </p:txBody>
      </p:sp>
      <p:sp>
        <p:nvSpPr>
          <p:cNvPr id="8" name="Rectangle: Rounded Corners 7">
            <a:extLst>
              <a:ext uri="{FF2B5EF4-FFF2-40B4-BE49-F238E27FC236}">
                <a16:creationId xmlns:a16="http://schemas.microsoft.com/office/drawing/2014/main" id="{B513A96B-8951-45EB-9CEF-2C3B7D8C239A}"/>
              </a:ext>
            </a:extLst>
          </p:cNvPr>
          <p:cNvSpPr/>
          <p:nvPr/>
        </p:nvSpPr>
        <p:spPr>
          <a:xfrm>
            <a:off x="152400" y="838200"/>
            <a:ext cx="3733800"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Question Development/Business Understanding </a:t>
            </a:r>
          </a:p>
        </p:txBody>
      </p:sp>
      <p:sp>
        <p:nvSpPr>
          <p:cNvPr id="11" name="Rectangle: Rounded Corners 10">
            <a:extLst>
              <a:ext uri="{FF2B5EF4-FFF2-40B4-BE49-F238E27FC236}">
                <a16:creationId xmlns:a16="http://schemas.microsoft.com/office/drawing/2014/main" id="{7BECEAA9-AFA4-4C29-9347-035D353047D6}"/>
              </a:ext>
            </a:extLst>
          </p:cNvPr>
          <p:cNvSpPr/>
          <p:nvPr/>
        </p:nvSpPr>
        <p:spPr>
          <a:xfrm>
            <a:off x="461515" y="4114800"/>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Data Cleaning</a:t>
            </a:r>
          </a:p>
        </p:txBody>
      </p:sp>
      <p:sp>
        <p:nvSpPr>
          <p:cNvPr id="12" name="Rectangle: Rounded Corners 11">
            <a:extLst>
              <a:ext uri="{FF2B5EF4-FFF2-40B4-BE49-F238E27FC236}">
                <a16:creationId xmlns:a16="http://schemas.microsoft.com/office/drawing/2014/main" id="{6A67957F-6108-4F1E-8CA2-38D28FCFF7D4}"/>
              </a:ext>
            </a:extLst>
          </p:cNvPr>
          <p:cNvSpPr/>
          <p:nvPr/>
        </p:nvSpPr>
        <p:spPr>
          <a:xfrm>
            <a:off x="2281686" y="3386583"/>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Data Exploration </a:t>
            </a:r>
          </a:p>
        </p:txBody>
      </p:sp>
      <p:sp>
        <p:nvSpPr>
          <p:cNvPr id="13" name="Rectangle: Rounded Corners 12">
            <a:extLst>
              <a:ext uri="{FF2B5EF4-FFF2-40B4-BE49-F238E27FC236}">
                <a16:creationId xmlns:a16="http://schemas.microsoft.com/office/drawing/2014/main" id="{44934D51-5B37-4B45-9FE0-1933E2AB926E}"/>
              </a:ext>
            </a:extLst>
          </p:cNvPr>
          <p:cNvSpPr/>
          <p:nvPr/>
        </p:nvSpPr>
        <p:spPr>
          <a:xfrm>
            <a:off x="4049333" y="2652511"/>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Modelling Building </a:t>
            </a:r>
          </a:p>
        </p:txBody>
      </p:sp>
      <p:sp>
        <p:nvSpPr>
          <p:cNvPr id="14" name="Rectangle: Rounded Corners 13">
            <a:extLst>
              <a:ext uri="{FF2B5EF4-FFF2-40B4-BE49-F238E27FC236}">
                <a16:creationId xmlns:a16="http://schemas.microsoft.com/office/drawing/2014/main" id="{1171C0E2-93ED-40E0-B2AC-9E8BC7C76212}"/>
              </a:ext>
            </a:extLst>
          </p:cNvPr>
          <p:cNvSpPr/>
          <p:nvPr/>
        </p:nvSpPr>
        <p:spPr>
          <a:xfrm>
            <a:off x="4049334" y="4114800"/>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Feature Engineering</a:t>
            </a:r>
          </a:p>
        </p:txBody>
      </p:sp>
      <p:sp>
        <p:nvSpPr>
          <p:cNvPr id="16" name="Rectangle: Rounded Corners 15">
            <a:extLst>
              <a:ext uri="{FF2B5EF4-FFF2-40B4-BE49-F238E27FC236}">
                <a16:creationId xmlns:a16="http://schemas.microsoft.com/office/drawing/2014/main" id="{097F07BF-7168-46B3-B4E6-A9226DF5B90B}"/>
              </a:ext>
            </a:extLst>
          </p:cNvPr>
          <p:cNvSpPr/>
          <p:nvPr/>
        </p:nvSpPr>
        <p:spPr>
          <a:xfrm>
            <a:off x="5898669" y="3315335"/>
            <a:ext cx="2767038"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Communications</a:t>
            </a:r>
          </a:p>
        </p:txBody>
      </p:sp>
      <p:cxnSp>
        <p:nvCxnSpPr>
          <p:cNvPr id="18" name="Straight Arrow Connector 17">
            <a:extLst>
              <a:ext uri="{FF2B5EF4-FFF2-40B4-BE49-F238E27FC236}">
                <a16:creationId xmlns:a16="http://schemas.microsoft.com/office/drawing/2014/main" id="{E24B6AC5-7524-458F-A7B8-461373CEC133}"/>
              </a:ext>
            </a:extLst>
          </p:cNvPr>
          <p:cNvCxnSpPr>
            <a:cxnSpLocks/>
            <a:stCxn id="8" idx="3"/>
            <a:endCxn id="21" idx="1"/>
          </p:cNvCxnSpPr>
          <p:nvPr/>
        </p:nvCxnSpPr>
        <p:spPr>
          <a:xfrm flipV="1">
            <a:off x="3886200" y="1173480"/>
            <a:ext cx="1844040" cy="198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E0E63EB-C138-4525-8DB7-30DCAF6C8597}"/>
              </a:ext>
            </a:extLst>
          </p:cNvPr>
          <p:cNvCxnSpPr>
            <a:cxnSpLocks/>
            <a:endCxn id="22" idx="1"/>
          </p:cNvCxnSpPr>
          <p:nvPr/>
        </p:nvCxnSpPr>
        <p:spPr>
          <a:xfrm>
            <a:off x="3886200" y="1388529"/>
            <a:ext cx="1880451" cy="775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Scroll: Vertical 20">
            <a:extLst>
              <a:ext uri="{FF2B5EF4-FFF2-40B4-BE49-F238E27FC236}">
                <a16:creationId xmlns:a16="http://schemas.microsoft.com/office/drawing/2014/main" id="{93CE9FFA-AB28-4700-A031-CE7410FE68D7}"/>
              </a:ext>
            </a:extLst>
          </p:cNvPr>
          <p:cNvSpPr/>
          <p:nvPr/>
        </p:nvSpPr>
        <p:spPr>
          <a:xfrm>
            <a:off x="5638800" y="807720"/>
            <a:ext cx="1371600" cy="73152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Project Charter</a:t>
            </a:r>
          </a:p>
        </p:txBody>
      </p:sp>
      <p:sp>
        <p:nvSpPr>
          <p:cNvPr id="22" name="Scroll: Vertical 21">
            <a:extLst>
              <a:ext uri="{FF2B5EF4-FFF2-40B4-BE49-F238E27FC236}">
                <a16:creationId xmlns:a16="http://schemas.microsoft.com/office/drawing/2014/main" id="{24361852-3BFC-4382-8BC3-59D31E1D2420}"/>
              </a:ext>
            </a:extLst>
          </p:cNvPr>
          <p:cNvSpPr/>
          <p:nvPr/>
        </p:nvSpPr>
        <p:spPr>
          <a:xfrm>
            <a:off x="5675211" y="1798320"/>
            <a:ext cx="1335189" cy="73152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Project Proposal</a:t>
            </a:r>
          </a:p>
        </p:txBody>
      </p:sp>
      <p:sp>
        <p:nvSpPr>
          <p:cNvPr id="26" name="Arrow: Right 25">
            <a:extLst>
              <a:ext uri="{FF2B5EF4-FFF2-40B4-BE49-F238E27FC236}">
                <a16:creationId xmlns:a16="http://schemas.microsoft.com/office/drawing/2014/main" id="{C4924ECD-E73D-4F02-A0BD-94C160721B80}"/>
              </a:ext>
            </a:extLst>
          </p:cNvPr>
          <p:cNvSpPr/>
          <p:nvPr/>
        </p:nvSpPr>
        <p:spPr>
          <a:xfrm rot="5400000">
            <a:off x="711511" y="381000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FC4C9243-585B-4D1B-818B-AA11FF048A55}"/>
              </a:ext>
            </a:extLst>
          </p:cNvPr>
          <p:cNvSpPr/>
          <p:nvPr/>
        </p:nvSpPr>
        <p:spPr>
          <a:xfrm>
            <a:off x="1842784" y="3577083"/>
            <a:ext cx="3048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5C906FF4-D9CD-4290-95DD-88ED5743EC16}"/>
              </a:ext>
            </a:extLst>
          </p:cNvPr>
          <p:cNvSpPr/>
          <p:nvPr/>
        </p:nvSpPr>
        <p:spPr>
          <a:xfrm rot="16200000">
            <a:off x="1104900" y="3805683"/>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E6ADFE9D-50A4-4281-AE33-E56E1CA32CF8}"/>
              </a:ext>
            </a:extLst>
          </p:cNvPr>
          <p:cNvSpPr/>
          <p:nvPr/>
        </p:nvSpPr>
        <p:spPr>
          <a:xfrm>
            <a:off x="3675147" y="3577083"/>
            <a:ext cx="3048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187A57DA-FFF2-4E07-BCB5-A0E758790941}"/>
              </a:ext>
            </a:extLst>
          </p:cNvPr>
          <p:cNvSpPr/>
          <p:nvPr/>
        </p:nvSpPr>
        <p:spPr>
          <a:xfrm rot="5400000">
            <a:off x="4292911" y="3801367"/>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67B4CCB-908A-4A11-AC9D-2A5A5182DD80}"/>
              </a:ext>
            </a:extLst>
          </p:cNvPr>
          <p:cNvSpPr/>
          <p:nvPr/>
        </p:nvSpPr>
        <p:spPr>
          <a:xfrm rot="16200000">
            <a:off x="4686300" y="379705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75B5FC0C-CC40-442F-8A54-85566ABDF611}"/>
              </a:ext>
            </a:extLst>
          </p:cNvPr>
          <p:cNvSpPr/>
          <p:nvPr/>
        </p:nvSpPr>
        <p:spPr>
          <a:xfrm>
            <a:off x="5410200" y="3577083"/>
            <a:ext cx="3048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croll: Vertical 34">
            <a:extLst>
              <a:ext uri="{FF2B5EF4-FFF2-40B4-BE49-F238E27FC236}">
                <a16:creationId xmlns:a16="http://schemas.microsoft.com/office/drawing/2014/main" id="{5326A9A9-2D40-4E87-B53B-59FB56B4AE4F}"/>
              </a:ext>
            </a:extLst>
          </p:cNvPr>
          <p:cNvSpPr/>
          <p:nvPr/>
        </p:nvSpPr>
        <p:spPr>
          <a:xfrm>
            <a:off x="311791" y="5524500"/>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Group Presentations</a:t>
            </a:r>
          </a:p>
        </p:txBody>
      </p:sp>
      <p:sp>
        <p:nvSpPr>
          <p:cNvPr id="36" name="Scroll: Vertical 35">
            <a:extLst>
              <a:ext uri="{FF2B5EF4-FFF2-40B4-BE49-F238E27FC236}">
                <a16:creationId xmlns:a16="http://schemas.microsoft.com/office/drawing/2014/main" id="{E98A64A5-C563-4545-8AFF-84A67F0E5EE9}"/>
              </a:ext>
            </a:extLst>
          </p:cNvPr>
          <p:cNvSpPr/>
          <p:nvPr/>
        </p:nvSpPr>
        <p:spPr>
          <a:xfrm>
            <a:off x="2137163" y="5508246"/>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Group Presentations</a:t>
            </a:r>
          </a:p>
        </p:txBody>
      </p:sp>
      <p:cxnSp>
        <p:nvCxnSpPr>
          <p:cNvPr id="39" name="Straight Arrow Connector 38">
            <a:extLst>
              <a:ext uri="{FF2B5EF4-FFF2-40B4-BE49-F238E27FC236}">
                <a16:creationId xmlns:a16="http://schemas.microsoft.com/office/drawing/2014/main" id="{EDC5C934-5F10-43C9-A5CA-4C5CCCDAD8B2}"/>
              </a:ext>
            </a:extLst>
          </p:cNvPr>
          <p:cNvCxnSpPr>
            <a:stCxn id="11" idx="2"/>
            <a:endCxn id="35" idx="0"/>
          </p:cNvCxnSpPr>
          <p:nvPr/>
        </p:nvCxnSpPr>
        <p:spPr>
          <a:xfrm flipH="1">
            <a:off x="1080783" y="5181600"/>
            <a:ext cx="4316" cy="34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65991C-8E74-4612-B01F-FADB20A603CF}"/>
              </a:ext>
            </a:extLst>
          </p:cNvPr>
          <p:cNvCxnSpPr>
            <a:stCxn id="12" idx="2"/>
          </p:cNvCxnSpPr>
          <p:nvPr/>
        </p:nvCxnSpPr>
        <p:spPr>
          <a:xfrm flipH="1">
            <a:off x="2905269" y="4453383"/>
            <a:ext cx="1" cy="1033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croll: Vertical 44">
            <a:extLst>
              <a:ext uri="{FF2B5EF4-FFF2-40B4-BE49-F238E27FC236}">
                <a16:creationId xmlns:a16="http://schemas.microsoft.com/office/drawing/2014/main" id="{40BACFCC-DC2D-47D8-8AAE-C6BBC51E56BE}"/>
              </a:ext>
            </a:extLst>
          </p:cNvPr>
          <p:cNvSpPr/>
          <p:nvPr/>
        </p:nvSpPr>
        <p:spPr>
          <a:xfrm>
            <a:off x="7467600" y="4588889"/>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Group Paper SEEDS</a:t>
            </a:r>
          </a:p>
        </p:txBody>
      </p:sp>
      <p:sp>
        <p:nvSpPr>
          <p:cNvPr id="46" name="Scroll: Vertical 45">
            <a:extLst>
              <a:ext uri="{FF2B5EF4-FFF2-40B4-BE49-F238E27FC236}">
                <a16:creationId xmlns:a16="http://schemas.microsoft.com/office/drawing/2014/main" id="{D01B43DA-A57C-48EE-92EE-1EE51D4C160E}"/>
              </a:ext>
            </a:extLst>
          </p:cNvPr>
          <p:cNvSpPr/>
          <p:nvPr/>
        </p:nvSpPr>
        <p:spPr>
          <a:xfrm>
            <a:off x="5624816" y="4588889"/>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Capstone Poster</a:t>
            </a:r>
          </a:p>
        </p:txBody>
      </p:sp>
      <p:sp>
        <p:nvSpPr>
          <p:cNvPr id="47" name="Scroll: Vertical 46">
            <a:extLst>
              <a:ext uri="{FF2B5EF4-FFF2-40B4-BE49-F238E27FC236}">
                <a16:creationId xmlns:a16="http://schemas.microsoft.com/office/drawing/2014/main" id="{26D6707B-7F26-4AD9-8FC4-D913F0875BF7}"/>
              </a:ext>
            </a:extLst>
          </p:cNvPr>
          <p:cNvSpPr/>
          <p:nvPr/>
        </p:nvSpPr>
        <p:spPr>
          <a:xfrm>
            <a:off x="6553200" y="5524500"/>
            <a:ext cx="1537984" cy="70866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Final Presentations</a:t>
            </a:r>
          </a:p>
        </p:txBody>
      </p:sp>
      <p:sp>
        <p:nvSpPr>
          <p:cNvPr id="49" name="Arrow: Right 48">
            <a:extLst>
              <a:ext uri="{FF2B5EF4-FFF2-40B4-BE49-F238E27FC236}">
                <a16:creationId xmlns:a16="http://schemas.microsoft.com/office/drawing/2014/main" id="{2FDE0054-7AA1-462D-9603-FDACD9CCBAE7}"/>
              </a:ext>
            </a:extLst>
          </p:cNvPr>
          <p:cNvSpPr/>
          <p:nvPr/>
        </p:nvSpPr>
        <p:spPr>
          <a:xfrm rot="5400000">
            <a:off x="660076" y="2177603"/>
            <a:ext cx="40767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9F68761C-8587-4835-A980-E87540535E59}"/>
              </a:ext>
            </a:extLst>
          </p:cNvPr>
          <p:cNvSpPr/>
          <p:nvPr/>
        </p:nvSpPr>
        <p:spPr>
          <a:xfrm rot="16200000">
            <a:off x="1053465" y="2146935"/>
            <a:ext cx="40767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469E8802-92AD-4E69-AC1C-46E30934BD96}"/>
              </a:ext>
            </a:extLst>
          </p:cNvPr>
          <p:cNvCxnSpPr>
            <a:stCxn id="16" idx="2"/>
            <a:endCxn id="46" idx="0"/>
          </p:cNvCxnSpPr>
          <p:nvPr/>
        </p:nvCxnSpPr>
        <p:spPr>
          <a:xfrm flipH="1">
            <a:off x="6393808" y="4382135"/>
            <a:ext cx="888380" cy="20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48BBFB2-0E95-46A2-9F3B-2FA5BFA76131}"/>
              </a:ext>
            </a:extLst>
          </p:cNvPr>
          <p:cNvCxnSpPr>
            <a:stCxn id="16" idx="2"/>
            <a:endCxn id="45" idx="0"/>
          </p:cNvCxnSpPr>
          <p:nvPr/>
        </p:nvCxnSpPr>
        <p:spPr>
          <a:xfrm>
            <a:off x="7282188" y="4382135"/>
            <a:ext cx="954404" cy="20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B77FF8C-9548-499B-8A42-3A27B628EC07}"/>
              </a:ext>
            </a:extLst>
          </p:cNvPr>
          <p:cNvCxnSpPr>
            <a:stCxn id="16" idx="2"/>
            <a:endCxn id="47" idx="0"/>
          </p:cNvCxnSpPr>
          <p:nvPr/>
        </p:nvCxnSpPr>
        <p:spPr>
          <a:xfrm>
            <a:off x="7282188" y="4382135"/>
            <a:ext cx="40004" cy="1142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414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AB59A-3BA4-4496-8204-61F1107E5B58}"/>
              </a:ext>
            </a:extLst>
          </p:cNvPr>
          <p:cNvSpPr>
            <a:spLocks noGrp="1"/>
          </p:cNvSpPr>
          <p:nvPr>
            <p:ph type="title"/>
          </p:nvPr>
        </p:nvSpPr>
        <p:spPr>
          <a:xfrm>
            <a:off x="468358" y="76200"/>
            <a:ext cx="7886700" cy="731520"/>
          </a:xfrm>
        </p:spPr>
        <p:txBody>
          <a:bodyPr/>
          <a:lstStyle/>
          <a:p>
            <a:r>
              <a:rPr lang="en-US" dirty="0"/>
              <a:t>Epicycle of Data Science </a:t>
            </a:r>
          </a:p>
        </p:txBody>
      </p:sp>
      <p:sp>
        <p:nvSpPr>
          <p:cNvPr id="3" name="Content Placeholder 2">
            <a:extLst>
              <a:ext uri="{FF2B5EF4-FFF2-40B4-BE49-F238E27FC236}">
                <a16:creationId xmlns:a16="http://schemas.microsoft.com/office/drawing/2014/main" id="{1E339A10-DF57-45E2-BD1C-B1E0829E022D}"/>
              </a:ext>
            </a:extLst>
          </p:cNvPr>
          <p:cNvSpPr>
            <a:spLocks noGrp="1"/>
          </p:cNvSpPr>
          <p:nvPr>
            <p:ph idx="1"/>
          </p:nvPr>
        </p:nvSpPr>
        <p:spPr>
          <a:xfrm>
            <a:off x="60416" y="914400"/>
            <a:ext cx="8702584" cy="4351338"/>
          </a:xfrm>
        </p:spPr>
        <p:txBody>
          <a:bodyPr/>
          <a:lstStyle/>
          <a:p>
            <a:pPr marL="457200" indent="-457200">
              <a:buFont typeface="+mj-lt"/>
              <a:buAutoNum type="arabicPeriod"/>
            </a:pPr>
            <a:r>
              <a:rPr lang="en-US" dirty="0">
                <a:solidFill>
                  <a:schemeClr val="tx2"/>
                </a:solidFill>
              </a:rPr>
              <a:t>Setting Expectations,</a:t>
            </a:r>
          </a:p>
          <a:p>
            <a:pPr marL="457200" indent="-457200">
              <a:buFont typeface="+mj-lt"/>
              <a:buAutoNum type="arabicPeriod"/>
            </a:pPr>
            <a:r>
              <a:rPr lang="en-US" dirty="0">
                <a:solidFill>
                  <a:schemeClr val="tx2"/>
                </a:solidFill>
              </a:rPr>
              <a:t>Collecting information (data), comparing the data to your expectations, and if the expectations don’t match,</a:t>
            </a:r>
          </a:p>
          <a:p>
            <a:pPr marL="457200" indent="-457200">
              <a:buFont typeface="+mj-lt"/>
              <a:buAutoNum type="arabicPeriod"/>
            </a:pPr>
            <a:r>
              <a:rPr lang="en-US" dirty="0">
                <a:solidFill>
                  <a:schemeClr val="tx2"/>
                </a:solidFill>
              </a:rPr>
              <a:t>Revising your expectations or fixing the data so your data and your expectations match.</a:t>
            </a:r>
          </a:p>
          <a:p>
            <a:endParaRPr lang="en-US" dirty="0">
              <a:solidFill>
                <a:schemeClr val="tx2"/>
              </a:solidFill>
            </a:endParaRPr>
          </a:p>
        </p:txBody>
      </p:sp>
      <p:sp>
        <p:nvSpPr>
          <p:cNvPr id="4" name="Slide Number Placeholder 3">
            <a:extLst>
              <a:ext uri="{FF2B5EF4-FFF2-40B4-BE49-F238E27FC236}">
                <a16:creationId xmlns:a16="http://schemas.microsoft.com/office/drawing/2014/main" id="{3D152A26-FC9C-4EA4-8A2C-17541D1170F4}"/>
              </a:ext>
            </a:extLst>
          </p:cNvPr>
          <p:cNvSpPr>
            <a:spLocks noGrp="1"/>
          </p:cNvSpPr>
          <p:nvPr>
            <p:ph type="sldNum" sz="quarter" idx="12"/>
          </p:nvPr>
        </p:nvSpPr>
        <p:spPr/>
        <p:txBody>
          <a:bodyPr/>
          <a:lstStyle/>
          <a:p>
            <a:fld id="{5ACD0CF0-90CC-9C41-A77B-2776398A8C8B}" type="slidenum">
              <a:rPr lang="en-US" smtClean="0"/>
              <a:pPr/>
              <a:t>13</a:t>
            </a:fld>
            <a:endParaRPr lang="en-US"/>
          </a:p>
        </p:txBody>
      </p:sp>
    </p:spTree>
    <p:extLst>
      <p:ext uri="{BB962C8B-B14F-4D97-AF65-F5344CB8AC3E}">
        <p14:creationId xmlns:p14="http://schemas.microsoft.com/office/powerpoint/2010/main" val="1950307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Right 11">
            <a:extLst>
              <a:ext uri="{FF2B5EF4-FFF2-40B4-BE49-F238E27FC236}">
                <a16:creationId xmlns:a16="http://schemas.microsoft.com/office/drawing/2014/main" id="{79E7BBB4-8437-4705-A8E6-C2ED356594BD}"/>
              </a:ext>
            </a:extLst>
          </p:cNvPr>
          <p:cNvSpPr/>
          <p:nvPr/>
        </p:nvSpPr>
        <p:spPr>
          <a:xfrm rot="19740593">
            <a:off x="5374146" y="1497938"/>
            <a:ext cx="661939" cy="18303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CC85EFC8-2F2A-40B0-A342-1FBDB34BA2A6}"/>
              </a:ext>
            </a:extLst>
          </p:cNvPr>
          <p:cNvSpPr/>
          <p:nvPr/>
        </p:nvSpPr>
        <p:spPr>
          <a:xfrm rot="5400000">
            <a:off x="4106487" y="3017737"/>
            <a:ext cx="661939" cy="20478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1CCB9435-40A2-4E38-BA7A-AE65B3D46C6A}"/>
              </a:ext>
            </a:extLst>
          </p:cNvPr>
          <p:cNvSpPr/>
          <p:nvPr/>
        </p:nvSpPr>
        <p:spPr>
          <a:xfrm rot="12481308">
            <a:off x="2785211" y="1561408"/>
            <a:ext cx="661939" cy="16945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CD2EB0A2-606F-49D5-9305-10031D8F288F}"/>
              </a:ext>
            </a:extLst>
          </p:cNvPr>
          <p:cNvSpPr/>
          <p:nvPr/>
        </p:nvSpPr>
        <p:spPr>
          <a:xfrm>
            <a:off x="3352800" y="929640"/>
            <a:ext cx="2133600" cy="19050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2876550" y="6337301"/>
            <a:ext cx="2057400" cy="365125"/>
          </a:xfrm>
        </p:spPr>
        <p:txBody>
          <a:bodyPr/>
          <a:lstStyle/>
          <a:p>
            <a:fld id="{5ACD0CF0-90CC-9C41-A77B-2776398A8C8B}" type="slidenum">
              <a:rPr lang="en-US" smtClean="0"/>
              <a:pPr/>
              <a:t>14</a:t>
            </a:fld>
            <a:endParaRPr lang="en-US"/>
          </a:p>
        </p:txBody>
      </p:sp>
      <p:sp>
        <p:nvSpPr>
          <p:cNvPr id="8" name="Title 1"/>
          <p:cNvSpPr>
            <a:spLocks noGrp="1"/>
          </p:cNvSpPr>
          <p:nvPr>
            <p:ph type="title"/>
          </p:nvPr>
        </p:nvSpPr>
        <p:spPr>
          <a:xfrm>
            <a:off x="628650" y="18317"/>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sp>
        <p:nvSpPr>
          <p:cNvPr id="3" name="Oval 2">
            <a:extLst>
              <a:ext uri="{FF2B5EF4-FFF2-40B4-BE49-F238E27FC236}">
                <a16:creationId xmlns:a16="http://schemas.microsoft.com/office/drawing/2014/main" id="{4306DFC4-E987-4C14-96F8-44534517321E}"/>
              </a:ext>
            </a:extLst>
          </p:cNvPr>
          <p:cNvSpPr/>
          <p:nvPr/>
        </p:nvSpPr>
        <p:spPr>
          <a:xfrm>
            <a:off x="4385072" y="1800222"/>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9D7DB0B-EBCB-42CC-A835-61E2EE61D20D}"/>
              </a:ext>
            </a:extLst>
          </p:cNvPr>
          <p:cNvSpPr txBox="1"/>
          <p:nvPr/>
        </p:nvSpPr>
        <p:spPr>
          <a:xfrm>
            <a:off x="5134317" y="1559046"/>
            <a:ext cx="228600" cy="400110"/>
          </a:xfrm>
          <a:prstGeom prst="rect">
            <a:avLst/>
          </a:prstGeom>
          <a:noFill/>
        </p:spPr>
        <p:txBody>
          <a:bodyPr wrap="square" rtlCol="0">
            <a:spAutoFit/>
          </a:bodyPr>
          <a:lstStyle/>
          <a:p>
            <a:r>
              <a:rPr lang="en-US" sz="2000" dirty="0">
                <a:solidFill>
                  <a:schemeClr val="bg1"/>
                </a:solidFill>
                <a:latin typeface="Bernard MT Condensed" panose="02050806060905020404" pitchFamily="18" charset="0"/>
              </a:rPr>
              <a:t>1</a:t>
            </a:r>
          </a:p>
        </p:txBody>
      </p:sp>
      <p:sp>
        <p:nvSpPr>
          <p:cNvPr id="9" name="TextBox 8">
            <a:extLst>
              <a:ext uri="{FF2B5EF4-FFF2-40B4-BE49-F238E27FC236}">
                <a16:creationId xmlns:a16="http://schemas.microsoft.com/office/drawing/2014/main" id="{EF94B9F2-3425-416C-8E2A-4319E1FC84BF}"/>
              </a:ext>
            </a:extLst>
          </p:cNvPr>
          <p:cNvSpPr txBox="1"/>
          <p:nvPr/>
        </p:nvSpPr>
        <p:spPr>
          <a:xfrm>
            <a:off x="4266009" y="2339642"/>
            <a:ext cx="228600" cy="461665"/>
          </a:xfrm>
          <a:prstGeom prst="rect">
            <a:avLst/>
          </a:prstGeom>
          <a:noFill/>
        </p:spPr>
        <p:txBody>
          <a:bodyPr wrap="square" rtlCol="0">
            <a:spAutoFit/>
          </a:bodyPr>
          <a:lstStyle/>
          <a:p>
            <a:r>
              <a:rPr lang="en-US" sz="2400" dirty="0">
                <a:solidFill>
                  <a:schemeClr val="bg1"/>
                </a:solidFill>
                <a:latin typeface="Bernard MT Condensed" panose="02050806060905020404" pitchFamily="18" charset="0"/>
              </a:rPr>
              <a:t>2</a:t>
            </a:r>
          </a:p>
        </p:txBody>
      </p:sp>
      <p:sp>
        <p:nvSpPr>
          <p:cNvPr id="10" name="TextBox 9">
            <a:extLst>
              <a:ext uri="{FF2B5EF4-FFF2-40B4-BE49-F238E27FC236}">
                <a16:creationId xmlns:a16="http://schemas.microsoft.com/office/drawing/2014/main" id="{861154A0-7D8C-4D92-91A4-25686CA8BE30}"/>
              </a:ext>
            </a:extLst>
          </p:cNvPr>
          <p:cNvSpPr txBox="1"/>
          <p:nvPr/>
        </p:nvSpPr>
        <p:spPr>
          <a:xfrm>
            <a:off x="3447888" y="1580418"/>
            <a:ext cx="228600" cy="461665"/>
          </a:xfrm>
          <a:prstGeom prst="rect">
            <a:avLst/>
          </a:prstGeom>
          <a:noFill/>
        </p:spPr>
        <p:txBody>
          <a:bodyPr wrap="square" rtlCol="0">
            <a:spAutoFit/>
          </a:bodyPr>
          <a:lstStyle/>
          <a:p>
            <a:r>
              <a:rPr lang="en-US" sz="2400" dirty="0">
                <a:solidFill>
                  <a:schemeClr val="bg1"/>
                </a:solidFill>
                <a:latin typeface="Bernard MT Condensed" panose="02050806060905020404" pitchFamily="18" charset="0"/>
              </a:rPr>
              <a:t>3</a:t>
            </a:r>
          </a:p>
        </p:txBody>
      </p:sp>
      <p:sp>
        <p:nvSpPr>
          <p:cNvPr id="11" name="TextBox 10">
            <a:extLst>
              <a:ext uri="{FF2B5EF4-FFF2-40B4-BE49-F238E27FC236}">
                <a16:creationId xmlns:a16="http://schemas.microsoft.com/office/drawing/2014/main" id="{39175F3E-9226-4B85-B834-001B3EEDEBD4}"/>
              </a:ext>
            </a:extLst>
          </p:cNvPr>
          <p:cNvSpPr txBox="1"/>
          <p:nvPr/>
        </p:nvSpPr>
        <p:spPr>
          <a:xfrm>
            <a:off x="6001173" y="982963"/>
            <a:ext cx="1886112" cy="369332"/>
          </a:xfrm>
          <a:prstGeom prst="rect">
            <a:avLst/>
          </a:prstGeom>
          <a:noFill/>
        </p:spPr>
        <p:txBody>
          <a:bodyPr wrap="square" rtlCol="0">
            <a:spAutoFit/>
          </a:bodyPr>
          <a:lstStyle>
            <a:defPPr>
              <a:defRPr lang="en-US"/>
            </a:defPPr>
            <a:lvl1pPr>
              <a:defRPr>
                <a:latin typeface="Bodoni MT Black" panose="02070A03080606020203" pitchFamily="18" charset="0"/>
              </a:defRPr>
            </a:lvl1pPr>
          </a:lstStyle>
          <a:p>
            <a:r>
              <a:rPr lang="en-US" dirty="0">
                <a:latin typeface="Agency FB" panose="020B0503020202020204" pitchFamily="34" charset="0"/>
              </a:rPr>
              <a:t>Develop Expectations</a:t>
            </a:r>
          </a:p>
        </p:txBody>
      </p:sp>
      <p:sp>
        <p:nvSpPr>
          <p:cNvPr id="15" name="TextBox 14">
            <a:extLst>
              <a:ext uri="{FF2B5EF4-FFF2-40B4-BE49-F238E27FC236}">
                <a16:creationId xmlns:a16="http://schemas.microsoft.com/office/drawing/2014/main" id="{ECA98E84-F3BC-4981-9897-8099E1AC6C2A}"/>
              </a:ext>
            </a:extLst>
          </p:cNvPr>
          <p:cNvSpPr txBox="1"/>
          <p:nvPr/>
        </p:nvSpPr>
        <p:spPr>
          <a:xfrm>
            <a:off x="3348269" y="3489683"/>
            <a:ext cx="2178374" cy="369332"/>
          </a:xfrm>
          <a:prstGeom prst="rect">
            <a:avLst/>
          </a:prstGeom>
          <a:noFill/>
        </p:spPr>
        <p:txBody>
          <a:bodyPr wrap="square" rtlCol="0">
            <a:spAutoFit/>
          </a:bodyPr>
          <a:lstStyle>
            <a:defPPr>
              <a:defRPr lang="en-US"/>
            </a:defPPr>
            <a:lvl1pPr>
              <a:defRPr>
                <a:latin typeface="Bodoni MT Black" panose="02070A03080606020203" pitchFamily="18" charset="0"/>
              </a:defRPr>
            </a:lvl1pPr>
          </a:lstStyle>
          <a:p>
            <a:pPr algn="ctr"/>
            <a:r>
              <a:rPr lang="en-US" dirty="0">
                <a:latin typeface="Agency FB" panose="020B0503020202020204" pitchFamily="34" charset="0"/>
              </a:rPr>
              <a:t>Collect Data</a:t>
            </a:r>
          </a:p>
        </p:txBody>
      </p:sp>
      <p:sp>
        <p:nvSpPr>
          <p:cNvPr id="16" name="TextBox 15">
            <a:extLst>
              <a:ext uri="{FF2B5EF4-FFF2-40B4-BE49-F238E27FC236}">
                <a16:creationId xmlns:a16="http://schemas.microsoft.com/office/drawing/2014/main" id="{B9EA169C-2C5F-4207-8A0B-E988C99D6A93}"/>
              </a:ext>
            </a:extLst>
          </p:cNvPr>
          <p:cNvSpPr txBox="1"/>
          <p:nvPr/>
        </p:nvSpPr>
        <p:spPr>
          <a:xfrm>
            <a:off x="1066800" y="943927"/>
            <a:ext cx="1905000" cy="646331"/>
          </a:xfrm>
          <a:prstGeom prst="rect">
            <a:avLst/>
          </a:prstGeom>
          <a:noFill/>
        </p:spPr>
        <p:txBody>
          <a:bodyPr wrap="square" rtlCol="0">
            <a:spAutoFit/>
          </a:bodyPr>
          <a:lstStyle/>
          <a:p>
            <a:r>
              <a:rPr lang="en-US" dirty="0">
                <a:latin typeface="Agency FB" panose="020B0503020202020204" pitchFamily="34" charset="0"/>
              </a:rPr>
              <a:t>Match Expectations with Data</a:t>
            </a:r>
          </a:p>
        </p:txBody>
      </p:sp>
      <p:sp>
        <p:nvSpPr>
          <p:cNvPr id="17" name="Oval 16">
            <a:extLst>
              <a:ext uri="{FF2B5EF4-FFF2-40B4-BE49-F238E27FC236}">
                <a16:creationId xmlns:a16="http://schemas.microsoft.com/office/drawing/2014/main" id="{D6B4D219-CD83-4EBE-BBCE-7848F053C57C}"/>
              </a:ext>
            </a:extLst>
          </p:cNvPr>
          <p:cNvSpPr/>
          <p:nvPr/>
        </p:nvSpPr>
        <p:spPr>
          <a:xfrm>
            <a:off x="3370656" y="3962400"/>
            <a:ext cx="2133600" cy="1905000"/>
          </a:xfrm>
          <a:prstGeom prst="ellipse">
            <a:avLst/>
          </a:prstGeom>
          <a:solidFill>
            <a:srgbClr val="FF0000">
              <a:alpha val="41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6248945-756B-437E-8F02-D9367FF81490}"/>
              </a:ext>
            </a:extLst>
          </p:cNvPr>
          <p:cNvSpPr txBox="1"/>
          <p:nvPr/>
        </p:nvSpPr>
        <p:spPr>
          <a:xfrm>
            <a:off x="3855009" y="4348423"/>
            <a:ext cx="1212526" cy="646331"/>
          </a:xfrm>
          <a:prstGeom prst="rect">
            <a:avLst/>
          </a:prstGeom>
          <a:noFill/>
        </p:spPr>
        <p:txBody>
          <a:bodyPr wrap="square" rtlCol="0">
            <a:spAutoFit/>
          </a:bodyPr>
          <a:lstStyle/>
          <a:p>
            <a:pPr algn="ctr"/>
            <a:r>
              <a:rPr lang="en-US" dirty="0">
                <a:latin typeface="Agency FB" panose="020B0503020202020204" pitchFamily="34" charset="0"/>
              </a:rPr>
              <a:t>Stating the Question</a:t>
            </a:r>
          </a:p>
        </p:txBody>
      </p:sp>
      <p:sp>
        <p:nvSpPr>
          <p:cNvPr id="21" name="TextBox 20">
            <a:extLst>
              <a:ext uri="{FF2B5EF4-FFF2-40B4-BE49-F238E27FC236}">
                <a16:creationId xmlns:a16="http://schemas.microsoft.com/office/drawing/2014/main" id="{819D7D0C-79CD-420A-9A36-73613C6CC9A1}"/>
              </a:ext>
            </a:extLst>
          </p:cNvPr>
          <p:cNvSpPr txBox="1"/>
          <p:nvPr/>
        </p:nvSpPr>
        <p:spPr>
          <a:xfrm>
            <a:off x="6324600" y="2554904"/>
            <a:ext cx="1886112" cy="923330"/>
          </a:xfrm>
          <a:prstGeom prst="rect">
            <a:avLst/>
          </a:prstGeom>
          <a:noFill/>
        </p:spPr>
        <p:txBody>
          <a:bodyPr wrap="square" rtlCol="0">
            <a:spAutoFit/>
          </a:bodyPr>
          <a:lstStyle>
            <a:defPPr>
              <a:defRPr lang="en-US"/>
            </a:defPPr>
            <a:lvl1pPr>
              <a:defRPr>
                <a:latin typeface="Bodoni MT Black" panose="02070A03080606020203" pitchFamily="18" charset="0"/>
              </a:defRPr>
            </a:lvl1pPr>
          </a:lstStyle>
          <a:p>
            <a:pPr algn="ctr"/>
            <a:r>
              <a:rPr lang="en-US" dirty="0">
                <a:solidFill>
                  <a:srgbClr val="0070C0"/>
                </a:solidFill>
                <a:latin typeface="Agency FB" panose="020B0503020202020204" pitchFamily="34" charset="0"/>
              </a:rPr>
              <a:t>Can be the hardest, maybe not the most time consuming</a:t>
            </a:r>
          </a:p>
        </p:txBody>
      </p:sp>
    </p:spTree>
    <p:extLst>
      <p:ext uri="{BB962C8B-B14F-4D97-AF65-F5344CB8AC3E}">
        <p14:creationId xmlns:p14="http://schemas.microsoft.com/office/powerpoint/2010/main" val="58918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80">
                                          <p:stCondLst>
                                            <p:cond delay="0"/>
                                          </p:stCondLst>
                                        </p:cTn>
                                        <p:tgtEl>
                                          <p:spTgt spid="21"/>
                                        </p:tgtEl>
                                      </p:cBhvr>
                                    </p:animEffect>
                                    <p:anim calcmode="lin" valueType="num">
                                      <p:cBhvr>
                                        <p:cTn id="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3" dur="26">
                                          <p:stCondLst>
                                            <p:cond delay="650"/>
                                          </p:stCondLst>
                                        </p:cTn>
                                        <p:tgtEl>
                                          <p:spTgt spid="21"/>
                                        </p:tgtEl>
                                      </p:cBhvr>
                                      <p:to x="100000" y="60000"/>
                                    </p:animScale>
                                    <p:animScale>
                                      <p:cBhvr>
                                        <p:cTn id="14" dur="166" decel="50000">
                                          <p:stCondLst>
                                            <p:cond delay="676"/>
                                          </p:stCondLst>
                                        </p:cTn>
                                        <p:tgtEl>
                                          <p:spTgt spid="21"/>
                                        </p:tgtEl>
                                      </p:cBhvr>
                                      <p:to x="100000" y="100000"/>
                                    </p:animScale>
                                    <p:animScale>
                                      <p:cBhvr>
                                        <p:cTn id="15" dur="26">
                                          <p:stCondLst>
                                            <p:cond delay="1312"/>
                                          </p:stCondLst>
                                        </p:cTn>
                                        <p:tgtEl>
                                          <p:spTgt spid="21"/>
                                        </p:tgtEl>
                                      </p:cBhvr>
                                      <p:to x="100000" y="80000"/>
                                    </p:animScale>
                                    <p:animScale>
                                      <p:cBhvr>
                                        <p:cTn id="16" dur="166" decel="50000">
                                          <p:stCondLst>
                                            <p:cond delay="1338"/>
                                          </p:stCondLst>
                                        </p:cTn>
                                        <p:tgtEl>
                                          <p:spTgt spid="21"/>
                                        </p:tgtEl>
                                      </p:cBhvr>
                                      <p:to x="100000" y="100000"/>
                                    </p:animScale>
                                    <p:animScale>
                                      <p:cBhvr>
                                        <p:cTn id="17" dur="26">
                                          <p:stCondLst>
                                            <p:cond delay="1642"/>
                                          </p:stCondLst>
                                        </p:cTn>
                                        <p:tgtEl>
                                          <p:spTgt spid="21"/>
                                        </p:tgtEl>
                                      </p:cBhvr>
                                      <p:to x="100000" y="90000"/>
                                    </p:animScale>
                                    <p:animScale>
                                      <p:cBhvr>
                                        <p:cTn id="18" dur="166" decel="50000">
                                          <p:stCondLst>
                                            <p:cond delay="1668"/>
                                          </p:stCondLst>
                                        </p:cTn>
                                        <p:tgtEl>
                                          <p:spTgt spid="21"/>
                                        </p:tgtEl>
                                      </p:cBhvr>
                                      <p:to x="100000" y="100000"/>
                                    </p:animScale>
                                    <p:animScale>
                                      <p:cBhvr>
                                        <p:cTn id="19" dur="26">
                                          <p:stCondLst>
                                            <p:cond delay="1808"/>
                                          </p:stCondLst>
                                        </p:cTn>
                                        <p:tgtEl>
                                          <p:spTgt spid="21"/>
                                        </p:tgtEl>
                                      </p:cBhvr>
                                      <p:to x="100000" y="95000"/>
                                    </p:animScale>
                                    <p:animScale>
                                      <p:cBhvr>
                                        <p:cTn id="20" dur="166" decel="50000">
                                          <p:stCondLst>
                                            <p:cond delay="1834"/>
                                          </p:stCondLst>
                                        </p:cTn>
                                        <p:tgtEl>
                                          <p:spTgt spid="2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90" y="75685"/>
            <a:ext cx="7756263" cy="715304"/>
          </a:xfrm>
        </p:spPr>
        <p:txBody>
          <a:bodyPr/>
          <a:lstStyle/>
          <a:p>
            <a:r>
              <a:rPr lang="en-US" sz="2800" dirty="0"/>
              <a:t>Epicycle at Each Stage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85800"/>
            <a:ext cx="822960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Rounded Corners 2">
            <a:extLst>
              <a:ext uri="{FF2B5EF4-FFF2-40B4-BE49-F238E27FC236}">
                <a16:creationId xmlns:a16="http://schemas.microsoft.com/office/drawing/2014/main" id="{AB4FA798-6324-4471-87EF-22B0CC96E1E5}"/>
              </a:ext>
            </a:extLst>
          </p:cNvPr>
          <p:cNvSpPr/>
          <p:nvPr/>
        </p:nvSpPr>
        <p:spPr>
          <a:xfrm>
            <a:off x="1066800" y="1524000"/>
            <a:ext cx="6934200" cy="533400"/>
          </a:xfrm>
          <a:prstGeom prst="roundRect">
            <a:avLst/>
          </a:prstGeom>
          <a:solidFill>
            <a:schemeClr val="bg2">
              <a:alpha val="25000"/>
            </a:schemeClr>
          </a:solidFill>
          <a:ln>
            <a:solidFill>
              <a:schemeClr val="accent1">
                <a:shade val="50000"/>
                <a:shade val="75000"/>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73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8125-9E25-46F0-BBC4-14302CBCC2AB}"/>
              </a:ext>
            </a:extLst>
          </p:cNvPr>
          <p:cNvSpPr>
            <a:spLocks noGrp="1"/>
          </p:cNvSpPr>
          <p:nvPr>
            <p:ph type="title"/>
          </p:nvPr>
        </p:nvSpPr>
        <p:spPr>
          <a:xfrm>
            <a:off x="-152400" y="1752600"/>
            <a:ext cx="9448800" cy="731520"/>
          </a:xfrm>
        </p:spPr>
        <p:txBody>
          <a:bodyPr>
            <a:noAutofit/>
          </a:bodyPr>
          <a:lstStyle/>
          <a:p>
            <a:r>
              <a:rPr lang="en-US" sz="2400" dirty="0">
                <a:solidFill>
                  <a:srgbClr val="002060"/>
                </a:solidFill>
                <a:cs typeface="Aharoni" panose="02010803020104030203" pitchFamily="2" charset="-79"/>
              </a:rPr>
              <a:t>Research Practices Key to Question Definition/Expectations</a:t>
            </a:r>
          </a:p>
        </p:txBody>
      </p:sp>
      <p:sp>
        <p:nvSpPr>
          <p:cNvPr id="4" name="Slide Number Placeholder 3">
            <a:extLst>
              <a:ext uri="{FF2B5EF4-FFF2-40B4-BE49-F238E27FC236}">
                <a16:creationId xmlns:a16="http://schemas.microsoft.com/office/drawing/2014/main" id="{1234DEBF-CB9E-4B55-933E-03DF6B3D7C6F}"/>
              </a:ext>
            </a:extLst>
          </p:cNvPr>
          <p:cNvSpPr>
            <a:spLocks noGrp="1"/>
          </p:cNvSpPr>
          <p:nvPr>
            <p:ph type="sldNum" sz="quarter" idx="12"/>
          </p:nvPr>
        </p:nvSpPr>
        <p:spPr/>
        <p:txBody>
          <a:bodyPr/>
          <a:lstStyle/>
          <a:p>
            <a:fld id="{5ACD0CF0-90CC-9C41-A77B-2776398A8C8B}" type="slidenum">
              <a:rPr lang="en-US" smtClean="0"/>
              <a:pPr/>
              <a:t>16</a:t>
            </a:fld>
            <a:endParaRPr lang="en-US"/>
          </a:p>
        </p:txBody>
      </p:sp>
    </p:spTree>
    <p:extLst>
      <p:ext uri="{BB962C8B-B14F-4D97-AF65-F5344CB8AC3E}">
        <p14:creationId xmlns:p14="http://schemas.microsoft.com/office/powerpoint/2010/main" val="3165814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813"/>
            <a:ext cx="8652681" cy="559558"/>
          </a:xfrm>
        </p:spPr>
        <p:txBody>
          <a:bodyPr/>
          <a:lstStyle/>
          <a:p>
            <a:r>
              <a:rPr lang="en-US" sz="2400" dirty="0">
                <a:solidFill>
                  <a:srgbClr val="002060"/>
                </a:solidFill>
                <a:latin typeface="+mj-lt"/>
                <a:cs typeface="Aharoni" panose="02010803020104030203" pitchFamily="2" charset="-79"/>
              </a:rPr>
              <a:t>Research Techniques</a:t>
            </a:r>
          </a:p>
        </p:txBody>
      </p:sp>
      <p:sp>
        <p:nvSpPr>
          <p:cNvPr id="5" name="Title 1"/>
          <p:cNvSpPr txBox="1">
            <a:spLocks/>
          </p:cNvSpPr>
          <p:nvPr/>
        </p:nvSpPr>
        <p:spPr>
          <a:xfrm>
            <a:off x="37533" y="685800"/>
            <a:ext cx="8843748" cy="5070171"/>
          </a:xfrm>
          <a:prstGeom prst="rect">
            <a:avLst/>
          </a:prstGeom>
        </p:spPr>
        <p:txBody>
          <a:bodyPr/>
          <a:lstStyle>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r>
              <a:rPr lang="en-US" dirty="0">
                <a:solidFill>
                  <a:schemeClr val="tx2"/>
                </a:solidFill>
              </a:rPr>
              <a:t> Create an informal Literature Review or business case review for the central topic of the issue being addressed</a:t>
            </a:r>
          </a:p>
          <a:p>
            <a:r>
              <a:rPr lang="en-US" dirty="0">
                <a:solidFill>
                  <a:schemeClr val="tx2"/>
                </a:solidFill>
              </a:rPr>
              <a:t> Subscribe to online journals or newsletters</a:t>
            </a:r>
          </a:p>
          <a:p>
            <a:r>
              <a:rPr lang="en-US" dirty="0">
                <a:solidFill>
                  <a:schemeClr val="tx2"/>
                </a:solidFill>
              </a:rPr>
              <a:t> Stay current with policy or regulatory changes in your field </a:t>
            </a:r>
          </a:p>
        </p:txBody>
      </p:sp>
    </p:spTree>
    <p:extLst>
      <p:ext uri="{BB962C8B-B14F-4D97-AF65-F5344CB8AC3E}">
        <p14:creationId xmlns:p14="http://schemas.microsoft.com/office/powerpoint/2010/main" val="1903062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813"/>
            <a:ext cx="8652681" cy="559558"/>
          </a:xfrm>
        </p:spPr>
        <p:txBody>
          <a:bodyPr/>
          <a:lstStyle/>
          <a:p>
            <a:r>
              <a:rPr lang="en-US" sz="2400" dirty="0">
                <a:solidFill>
                  <a:srgbClr val="002060"/>
                </a:solidFill>
                <a:latin typeface="+mj-lt"/>
                <a:cs typeface="Aharoni" panose="02010803020104030203" pitchFamily="2" charset="-79"/>
              </a:rPr>
              <a:t>Research Techniques</a:t>
            </a:r>
          </a:p>
        </p:txBody>
      </p:sp>
      <p:sp>
        <p:nvSpPr>
          <p:cNvPr id="5" name="Title 1"/>
          <p:cNvSpPr txBox="1">
            <a:spLocks/>
          </p:cNvSpPr>
          <p:nvPr/>
        </p:nvSpPr>
        <p:spPr>
          <a:xfrm>
            <a:off x="37533" y="685800"/>
            <a:ext cx="8843748" cy="5070171"/>
          </a:xfrm>
          <a:prstGeom prst="rect">
            <a:avLst/>
          </a:prstGeom>
        </p:spPr>
        <p:txBody>
          <a:bodyPr/>
          <a:lstStyle>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r>
              <a:rPr lang="en-US" dirty="0">
                <a:solidFill>
                  <a:schemeClr val="tx2"/>
                </a:solidFill>
              </a:rPr>
              <a:t> Have discussions with peers</a:t>
            </a:r>
          </a:p>
          <a:p>
            <a:r>
              <a:rPr lang="en-US" dirty="0">
                <a:solidFill>
                  <a:schemeClr val="tx2"/>
                </a:solidFill>
              </a:rPr>
              <a:t> Pull information from your previous work </a:t>
            </a:r>
          </a:p>
          <a:p>
            <a:r>
              <a:rPr lang="en-US" dirty="0">
                <a:solidFill>
                  <a:schemeClr val="tx2"/>
                </a:solidFill>
              </a:rPr>
              <a:t> Membership in professional groups </a:t>
            </a:r>
          </a:p>
          <a:p>
            <a:r>
              <a:rPr lang="en-US" dirty="0">
                <a:solidFill>
                  <a:schemeClr val="tx2"/>
                </a:solidFill>
              </a:rPr>
              <a:t> Attend conventions or training sessions</a:t>
            </a:r>
          </a:p>
          <a:p>
            <a:pPr marL="0" indent="0">
              <a:buNone/>
            </a:pPr>
            <a:endParaRPr lang="en-US" dirty="0">
              <a:solidFill>
                <a:schemeClr val="tx2"/>
              </a:solidFill>
            </a:endParaRPr>
          </a:p>
        </p:txBody>
      </p:sp>
    </p:spTree>
    <p:extLst>
      <p:ext uri="{BB962C8B-B14F-4D97-AF65-F5344CB8AC3E}">
        <p14:creationId xmlns:p14="http://schemas.microsoft.com/office/powerpoint/2010/main" val="4062723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813"/>
            <a:ext cx="8652681" cy="559558"/>
          </a:xfrm>
        </p:spPr>
        <p:txBody>
          <a:bodyPr/>
          <a:lstStyle/>
          <a:p>
            <a:r>
              <a:rPr lang="en-US" sz="2400" dirty="0">
                <a:solidFill>
                  <a:srgbClr val="002060"/>
                </a:solidFill>
                <a:latin typeface="+mj-lt"/>
                <a:cs typeface="Aharoni" panose="02010803020104030203" pitchFamily="2" charset="-79"/>
              </a:rPr>
              <a:t>Research Techniques</a:t>
            </a:r>
          </a:p>
        </p:txBody>
      </p:sp>
      <p:sp>
        <p:nvSpPr>
          <p:cNvPr id="5" name="Title 1"/>
          <p:cNvSpPr txBox="1">
            <a:spLocks/>
          </p:cNvSpPr>
          <p:nvPr/>
        </p:nvSpPr>
        <p:spPr>
          <a:xfrm>
            <a:off x="37533" y="685800"/>
            <a:ext cx="8843748" cy="5070171"/>
          </a:xfrm>
          <a:prstGeom prst="rect">
            <a:avLst/>
          </a:prstGeom>
        </p:spPr>
        <p:txBody>
          <a:bodyPr/>
          <a:lstStyle>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r>
              <a:rPr lang="en-US" dirty="0">
                <a:solidFill>
                  <a:schemeClr val="tx2"/>
                </a:solidFill>
              </a:rPr>
              <a:t> Seek additional educational opportunities (brick and mortar or online)</a:t>
            </a:r>
          </a:p>
          <a:p>
            <a:r>
              <a:rPr lang="en-US" dirty="0">
                <a:solidFill>
                  <a:schemeClr val="tx2"/>
                </a:solidFill>
              </a:rPr>
              <a:t> Subscribe to subject specific listservs </a:t>
            </a:r>
          </a:p>
          <a:p>
            <a:r>
              <a:rPr lang="en-US" dirty="0">
                <a:solidFill>
                  <a:schemeClr val="tx2"/>
                </a:solidFill>
              </a:rPr>
              <a:t> Meet with a Librarian</a:t>
            </a:r>
          </a:p>
        </p:txBody>
      </p:sp>
    </p:spTree>
    <p:extLst>
      <p:ext uri="{BB962C8B-B14F-4D97-AF65-F5344CB8AC3E}">
        <p14:creationId xmlns:p14="http://schemas.microsoft.com/office/powerpoint/2010/main" val="2853187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56263" cy="715304"/>
          </a:xfrm>
        </p:spPr>
        <p:txBody>
          <a:bodyPr/>
          <a:lstStyle/>
          <a:p>
            <a:r>
              <a:rPr lang="en-US" sz="2400" dirty="0"/>
              <a:t>Lecture Links</a:t>
            </a:r>
          </a:p>
        </p:txBody>
      </p:sp>
      <p:sp>
        <p:nvSpPr>
          <p:cNvPr id="3" name="TextBox 2"/>
          <p:cNvSpPr txBox="1"/>
          <p:nvPr/>
        </p:nvSpPr>
        <p:spPr>
          <a:xfrm>
            <a:off x="-381000" y="785348"/>
            <a:ext cx="9188714" cy="2554545"/>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Week 1</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Week 2</a:t>
            </a:r>
          </a:p>
          <a:p>
            <a:pPr marL="1371600" lvl="2" indent="-457200">
              <a:buFont typeface="Wingdings" panose="05000000000000000000" pitchFamily="2" charset="2"/>
              <a:buChar char="Ø"/>
              <a:defRPr/>
            </a:pPr>
            <a:r>
              <a:rPr lang="en-US" sz="2000" dirty="0">
                <a:solidFill>
                  <a:srgbClr val="002060"/>
                </a:solidFill>
                <a:latin typeface="Book Antiqua" charset="0"/>
              </a:rPr>
              <a:t>9.2  </a:t>
            </a:r>
          </a:p>
          <a:p>
            <a:pPr marL="1371600" lvl="2" indent="-457200">
              <a:buFont typeface="Wingdings" panose="05000000000000000000" pitchFamily="2" charset="2"/>
              <a:buChar char="Ø"/>
              <a:defRPr/>
            </a:pPr>
            <a:r>
              <a:rPr lang="en-US" sz="2000" dirty="0">
                <a:solidFill>
                  <a:srgbClr val="002060"/>
                </a:solidFill>
                <a:latin typeface="Book Antiqua" charset="0"/>
              </a:rPr>
              <a:t>9.4</a:t>
            </a:r>
          </a:p>
          <a:p>
            <a:pPr marL="914400" lvl="1" indent="-457200">
              <a:buFont typeface="Wingdings" panose="05000000000000000000" pitchFamily="2" charset="2"/>
              <a:buChar char="Ø"/>
              <a:defRPr/>
            </a:pPr>
            <a:r>
              <a:rPr lang="en-US" sz="2000" dirty="0">
                <a:solidFill>
                  <a:srgbClr val="002060"/>
                </a:solidFill>
                <a:latin typeface="Book Antiqua" charset="0"/>
              </a:rPr>
              <a:t>Week 3</a:t>
            </a:r>
          </a:p>
          <a:p>
            <a:pPr marL="1371600" lvl="2" indent="-457200">
              <a:buFont typeface="Wingdings" panose="05000000000000000000" pitchFamily="2" charset="2"/>
              <a:buChar char="Ø"/>
              <a:defRPr/>
            </a:pPr>
            <a:r>
              <a:rPr lang="en-US" sz="2000" dirty="0">
                <a:solidFill>
                  <a:srgbClr val="002060"/>
                </a:solidFill>
                <a:latin typeface="Book Antiqua" charset="0"/>
              </a:rPr>
              <a:t>9.9 </a:t>
            </a:r>
          </a:p>
          <a:p>
            <a:pPr marL="1371600" lvl="2" indent="-457200">
              <a:buFont typeface="Wingdings" panose="05000000000000000000" pitchFamily="2" charset="2"/>
              <a:buChar char="Ø"/>
              <a:defRPr/>
            </a:pPr>
            <a:r>
              <a:rPr lang="en-US" sz="2000" dirty="0">
                <a:solidFill>
                  <a:srgbClr val="002060"/>
                </a:solidFill>
                <a:latin typeface="Book Antiqua" charset="0"/>
              </a:rPr>
              <a:t>9.11</a:t>
            </a:r>
          </a:p>
          <a:p>
            <a:pPr marR="0" lvl="1" algn="l" defTabSz="914400" rtl="0" eaLnBrk="1" fontAlgn="base" latinLnBrk="0" hangingPunct="1">
              <a:lnSpc>
                <a:spcPct val="100000"/>
              </a:lnSpc>
              <a:spcBef>
                <a:spcPct val="0"/>
              </a:spcBef>
              <a:spcAft>
                <a:spcPct val="0"/>
              </a:spcAft>
              <a:buClrTx/>
              <a:buSzTx/>
              <a:tabLst/>
              <a:defRPr/>
            </a:pPr>
            <a:endParaRPr kumimoji="0" lang="en-US" sz="20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7C5AB70-980C-4A1B-AECF-9A68C51775C7}"/>
                  </a:ext>
                </a:extLst>
              </p:cNvPr>
              <p:cNvGraphicFramePr>
                <a:graphicFrameLocks noChangeAspect="1"/>
              </p:cNvGraphicFramePr>
              <p:nvPr/>
            </p:nvGraphicFramePr>
            <p:xfrm>
              <a:off x="1600200" y="838200"/>
              <a:ext cx="347133" cy="260350"/>
            </p:xfrm>
            <a:graphic>
              <a:graphicData uri="http://schemas.microsoft.com/office/powerpoint/2016/slidezoom">
                <pslz:sldZm>
                  <pslz:sldZmObj sldId="258" cId="650856585">
                    <pslz:zmPr id="{67749DD0-BA8C-4226-BF71-B90A5E544274}" returnToParent="0" transitionDur="1000">
                      <p166:blipFill xmlns:p166="http://schemas.microsoft.com/office/powerpoint/2016/6/main">
                        <a:blip r:embed="rId2"/>
                        <a:stretch>
                          <a:fillRect/>
                        </a:stretch>
                      </p166:blipFill>
                      <p166:spPr xmlns:p166="http://schemas.microsoft.com/office/powerpoint/2016/6/main">
                        <a:xfrm>
                          <a:off x="0" y="0"/>
                          <a:ext cx="347133" cy="260350"/>
                        </a:xfrm>
                        <a:prstGeom prst="rect">
                          <a:avLst/>
                        </a:prstGeom>
                        <a:ln w="3175">
                          <a:solidFill>
                            <a:prstClr val="ltGray"/>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77C5AB70-980C-4A1B-AECF-9A68C51775C7}"/>
                  </a:ext>
                </a:extLst>
              </p:cNvPr>
              <p:cNvPicPr>
                <a:picLocks noGrp="1" noRot="1" noChangeAspect="1" noMove="1" noResize="1" noEditPoints="1" noAdjustHandles="1" noChangeArrowheads="1" noChangeShapeType="1"/>
              </p:cNvPicPr>
              <p:nvPr/>
            </p:nvPicPr>
            <p:blipFill>
              <a:blip r:embed="rId4"/>
              <a:stretch>
                <a:fillRect/>
              </a:stretch>
            </p:blipFill>
            <p:spPr>
              <a:xfrm>
                <a:off x="1600200" y="838200"/>
                <a:ext cx="347133" cy="26035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FAE0469E-C9C1-4976-A410-70BB1DC0117D}"/>
                  </a:ext>
                </a:extLst>
              </p:cNvPr>
              <p:cNvGraphicFramePr>
                <a:graphicFrameLocks noChangeAspect="1"/>
              </p:cNvGraphicFramePr>
              <p:nvPr/>
            </p:nvGraphicFramePr>
            <p:xfrm>
              <a:off x="1595967" y="1447798"/>
              <a:ext cx="347133" cy="260350"/>
            </p:xfrm>
            <a:graphic>
              <a:graphicData uri="http://schemas.microsoft.com/office/powerpoint/2016/slidezoom">
                <pslz:sldZm>
                  <pslz:sldZmObj sldId="388" cId="3095061263">
                    <pslz:zmPr id="{1B7F9536-9ACE-4D3A-BB5B-75DBCE12957D}" returnToParent="0" transitionDur="1000">
                      <p166:blipFill xmlns:p166="http://schemas.microsoft.com/office/powerpoint/2016/6/main">
                        <a:blip r:embed="rId5"/>
                        <a:stretch>
                          <a:fillRect/>
                        </a:stretch>
                      </p166:blipFill>
                      <p166:spPr xmlns:p166="http://schemas.microsoft.com/office/powerpoint/2016/6/main">
                        <a:xfrm>
                          <a:off x="0" y="0"/>
                          <a:ext cx="347133" cy="260350"/>
                        </a:xfrm>
                        <a:prstGeom prst="rect">
                          <a:avLst/>
                        </a:prstGeom>
                        <a:ln w="3175">
                          <a:solidFill>
                            <a:prstClr val="ltGray"/>
                          </a:solidFill>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FAE0469E-C9C1-4976-A410-70BB1DC0117D}"/>
                  </a:ext>
                </a:extLst>
              </p:cNvPr>
              <p:cNvPicPr>
                <a:picLocks noGrp="1" noRot="1" noChangeAspect="1" noMove="1" noResize="1" noEditPoints="1" noAdjustHandles="1" noChangeArrowheads="1" noChangeShapeType="1"/>
              </p:cNvPicPr>
              <p:nvPr/>
            </p:nvPicPr>
            <p:blipFill>
              <a:blip r:embed="rId7"/>
              <a:stretch>
                <a:fillRect/>
              </a:stretch>
            </p:blipFill>
            <p:spPr>
              <a:xfrm>
                <a:off x="1595967" y="1447798"/>
                <a:ext cx="347133" cy="26035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11D81557-A088-4FD6-8B7B-710BDAC341CB}"/>
                  </a:ext>
                </a:extLst>
              </p:cNvPr>
              <p:cNvGraphicFramePr>
                <a:graphicFrameLocks noChangeAspect="1"/>
              </p:cNvGraphicFramePr>
              <p:nvPr/>
            </p:nvGraphicFramePr>
            <p:xfrm>
              <a:off x="1595967" y="1754844"/>
              <a:ext cx="347135" cy="260351"/>
            </p:xfrm>
            <a:graphic>
              <a:graphicData uri="http://schemas.microsoft.com/office/powerpoint/2016/slidezoom">
                <pslz:sldZm>
                  <pslz:sldZmObj sldId="388" cId="3095061263">
                    <pslz:zmPr id="{07FDB8A2-D613-4ED9-93DB-4F77926588CE}" returnToParent="0" transitionDur="1000">
                      <p166:blipFill xmlns:p166="http://schemas.microsoft.com/office/powerpoint/2016/6/main">
                        <a:blip r:embed="rId5"/>
                        <a:stretch>
                          <a:fillRect/>
                        </a:stretch>
                      </p166:blipFill>
                      <p166:spPr xmlns:p166="http://schemas.microsoft.com/office/powerpoint/2016/6/main">
                        <a:xfrm>
                          <a:off x="0" y="0"/>
                          <a:ext cx="347135" cy="260351"/>
                        </a:xfrm>
                        <a:prstGeom prst="rect">
                          <a:avLst/>
                        </a:prstGeom>
                        <a:ln w="3175">
                          <a:solidFill>
                            <a:prstClr val="ltGray"/>
                          </a:solidFill>
                        </a:ln>
                      </p166:spPr>
                    </pslz:zmPr>
                  </pslz:sldZmObj>
                </pslz:sldZm>
              </a:graphicData>
            </a:graphic>
          </p:graphicFrame>
        </mc:Choice>
        <mc:Fallback xmlns="">
          <p:pic>
            <p:nvPicPr>
              <p:cNvPr id="9" name="Slide Zoom 8">
                <a:hlinkClick r:id="rId6" action="ppaction://hlinksldjump"/>
                <a:extLst>
                  <a:ext uri="{FF2B5EF4-FFF2-40B4-BE49-F238E27FC236}">
                    <a16:creationId xmlns:a16="http://schemas.microsoft.com/office/drawing/2014/main" id="{11D81557-A088-4FD6-8B7B-710BDAC341CB}"/>
                  </a:ext>
                </a:extLst>
              </p:cNvPr>
              <p:cNvPicPr>
                <a:picLocks noGrp="1" noRot="1" noChangeAspect="1" noMove="1" noResize="1" noEditPoints="1" noAdjustHandles="1" noChangeArrowheads="1" noChangeShapeType="1"/>
              </p:cNvPicPr>
              <p:nvPr/>
            </p:nvPicPr>
            <p:blipFill>
              <a:blip r:embed="rId7"/>
              <a:stretch>
                <a:fillRect/>
              </a:stretch>
            </p:blipFill>
            <p:spPr>
              <a:xfrm>
                <a:off x="1595967" y="1754844"/>
                <a:ext cx="347135" cy="26035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95F4C3F5-8551-4FAC-BB1D-07DF7C540BDB}"/>
                  </a:ext>
                </a:extLst>
              </p:cNvPr>
              <p:cNvGraphicFramePr>
                <a:graphicFrameLocks noChangeAspect="1"/>
              </p:cNvGraphicFramePr>
              <p:nvPr>
                <p:extLst>
                  <p:ext uri="{D42A27DB-BD31-4B8C-83A1-F6EECF244321}">
                    <p14:modId xmlns:p14="http://schemas.microsoft.com/office/powerpoint/2010/main" val="1262057275"/>
                  </p:ext>
                </p:extLst>
              </p:nvPr>
            </p:nvGraphicFramePr>
            <p:xfrm>
              <a:off x="1615014" y="2382564"/>
              <a:ext cx="347135" cy="260351"/>
            </p:xfrm>
            <a:graphic>
              <a:graphicData uri="http://schemas.microsoft.com/office/powerpoint/2016/slidezoom">
                <pslz:sldZm>
                  <pslz:sldZmObj sldId="392" cId="3086372179">
                    <pslz:zmPr id="{27A4FE30-D528-4FC0-B244-ED40CC8241B7}" returnToParent="0" transitionDur="1000">
                      <p166:blipFill xmlns:p166="http://schemas.microsoft.com/office/powerpoint/2016/6/main">
                        <a:blip r:embed="rId8"/>
                        <a:stretch>
                          <a:fillRect/>
                        </a:stretch>
                      </p166:blipFill>
                      <p166:spPr xmlns:p166="http://schemas.microsoft.com/office/powerpoint/2016/6/main">
                        <a:xfrm>
                          <a:off x="0" y="0"/>
                          <a:ext cx="347135" cy="260351"/>
                        </a:xfrm>
                        <a:prstGeom prst="rect">
                          <a:avLst/>
                        </a:prstGeom>
                        <a:ln w="3175">
                          <a:solidFill>
                            <a:prstClr val="ltGray"/>
                          </a:solidFill>
                        </a:ln>
                      </p166:spPr>
                    </pslz:zmPr>
                  </pslz:sldZmObj>
                </pslz:sldZm>
              </a:graphicData>
            </a:graphic>
          </p:graphicFrame>
        </mc:Choice>
        <mc:Fallback xmlns="">
          <p:pic>
            <p:nvPicPr>
              <p:cNvPr id="6" name="Slide Zoom 5">
                <a:hlinkClick r:id="rId9" action="ppaction://hlinksldjump"/>
                <a:extLst>
                  <a:ext uri="{FF2B5EF4-FFF2-40B4-BE49-F238E27FC236}">
                    <a16:creationId xmlns:a16="http://schemas.microsoft.com/office/drawing/2014/main" id="{95F4C3F5-8551-4FAC-BB1D-07DF7C540BDB}"/>
                  </a:ext>
                </a:extLst>
              </p:cNvPr>
              <p:cNvPicPr>
                <a:picLocks noGrp="1" noRot="1" noChangeAspect="1" noMove="1" noResize="1" noEditPoints="1" noAdjustHandles="1" noChangeArrowheads="1" noChangeShapeType="1"/>
              </p:cNvPicPr>
              <p:nvPr/>
            </p:nvPicPr>
            <p:blipFill>
              <a:blip r:embed="rId10"/>
              <a:stretch>
                <a:fillRect/>
              </a:stretch>
            </p:blipFill>
            <p:spPr>
              <a:xfrm>
                <a:off x="1615014" y="2382564"/>
                <a:ext cx="347135" cy="26035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D4F5D3F5-8119-41EF-B15F-28A9944BE2F7}"/>
                  </a:ext>
                </a:extLst>
              </p:cNvPr>
              <p:cNvGraphicFramePr>
                <a:graphicFrameLocks noChangeAspect="1"/>
              </p:cNvGraphicFramePr>
              <p:nvPr>
                <p:extLst>
                  <p:ext uri="{D42A27DB-BD31-4B8C-83A1-F6EECF244321}">
                    <p14:modId xmlns:p14="http://schemas.microsoft.com/office/powerpoint/2010/main" val="3866288405"/>
                  </p:ext>
                </p:extLst>
              </p:nvPr>
            </p:nvGraphicFramePr>
            <p:xfrm>
              <a:off x="1615013" y="2724343"/>
              <a:ext cx="347136" cy="260352"/>
            </p:xfrm>
            <a:graphic>
              <a:graphicData uri="http://schemas.microsoft.com/office/powerpoint/2016/slidezoom">
                <pslz:sldZm>
                  <pslz:sldZmObj sldId="394" cId="3008713198">
                    <pslz:zmPr id="{FCF880A7-3911-4727-8FEB-85745AC4B178}" returnToParent="0" transitionDur="1000">
                      <p166:blipFill xmlns:p166="http://schemas.microsoft.com/office/powerpoint/2016/6/main">
                        <a:blip r:embed="rId11"/>
                        <a:stretch>
                          <a:fillRect/>
                        </a:stretch>
                      </p166:blipFill>
                      <p166:spPr xmlns:p166="http://schemas.microsoft.com/office/powerpoint/2016/6/main">
                        <a:xfrm>
                          <a:off x="0" y="0"/>
                          <a:ext cx="347136" cy="260352"/>
                        </a:xfrm>
                        <a:prstGeom prst="rect">
                          <a:avLst/>
                        </a:prstGeom>
                        <a:ln w="3175">
                          <a:solidFill>
                            <a:prstClr val="ltGray"/>
                          </a:solidFill>
                        </a:ln>
                      </p166:spPr>
                    </pslz:zmPr>
                  </pslz:sldZmObj>
                </pslz:sldZm>
              </a:graphicData>
            </a:graphic>
          </p:graphicFrame>
        </mc:Choice>
        <mc:Fallback xmlns="">
          <p:pic>
            <p:nvPicPr>
              <p:cNvPr id="10" name="Slide Zoom 9">
                <a:hlinkClick r:id="rId12" action="ppaction://hlinksldjump"/>
                <a:extLst>
                  <a:ext uri="{FF2B5EF4-FFF2-40B4-BE49-F238E27FC236}">
                    <a16:creationId xmlns:a16="http://schemas.microsoft.com/office/drawing/2014/main" id="{D4F5D3F5-8119-41EF-B15F-28A9944BE2F7}"/>
                  </a:ext>
                </a:extLst>
              </p:cNvPr>
              <p:cNvPicPr>
                <a:picLocks noGrp="1" noRot="1" noChangeAspect="1" noMove="1" noResize="1" noEditPoints="1" noAdjustHandles="1" noChangeArrowheads="1" noChangeShapeType="1"/>
              </p:cNvPicPr>
              <p:nvPr/>
            </p:nvPicPr>
            <p:blipFill>
              <a:blip r:embed="rId13"/>
              <a:stretch>
                <a:fillRect/>
              </a:stretch>
            </p:blipFill>
            <p:spPr>
              <a:xfrm>
                <a:off x="1615013" y="2724343"/>
                <a:ext cx="347136" cy="260352"/>
              </a:xfrm>
              <a:prstGeom prst="rect">
                <a:avLst/>
              </a:prstGeom>
              <a:ln w="3175">
                <a:solidFill>
                  <a:prstClr val="ltGray"/>
                </a:solidFill>
              </a:ln>
            </p:spPr>
          </p:pic>
        </mc:Fallback>
      </mc:AlternateContent>
    </p:spTree>
    <p:extLst>
      <p:ext uri="{BB962C8B-B14F-4D97-AF65-F5344CB8AC3E}">
        <p14:creationId xmlns:p14="http://schemas.microsoft.com/office/powerpoint/2010/main" val="3355257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 y="762000"/>
            <a:ext cx="8724900" cy="2234458"/>
          </a:xfrm>
          <a:prstGeom prst="rect">
            <a:avLst/>
          </a:prstGeom>
        </p:spPr>
        <p:txBody>
          <a:bodyPr/>
          <a:lstStyle>
            <a:defPPr>
              <a:defRPr lang="en-US"/>
            </a:defPPr>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pPr marL="457200" indent="-457200">
              <a:buFont typeface="+mj-lt"/>
              <a:buAutoNum type="arabicPeriod"/>
            </a:pPr>
            <a:r>
              <a:rPr lang="en-US" dirty="0"/>
              <a:t> Gathering information on your question in a structured manner</a:t>
            </a:r>
          </a:p>
          <a:p>
            <a:pPr marL="457200" indent="-457200">
              <a:buFont typeface="+mj-lt"/>
              <a:buAutoNum type="arabicPeriod"/>
            </a:pPr>
            <a:r>
              <a:rPr lang="en-US" dirty="0"/>
              <a:t> Create an outline of sources</a:t>
            </a:r>
          </a:p>
          <a:p>
            <a:pPr marL="457200" indent="-457200">
              <a:buFont typeface="+mj-lt"/>
              <a:buAutoNum type="arabicPeriod"/>
            </a:pPr>
            <a:r>
              <a:rPr lang="en-US" dirty="0"/>
              <a:t> Reduce resources to key sources </a:t>
            </a:r>
          </a:p>
          <a:p>
            <a:pPr marL="457200" indent="-457200">
              <a:buFont typeface="+mj-lt"/>
              <a:buAutoNum type="arabicPeriod"/>
            </a:pPr>
            <a:r>
              <a:rPr lang="en-US" dirty="0"/>
              <a:t> Summarize the themes of these elements </a:t>
            </a:r>
          </a:p>
        </p:txBody>
      </p:sp>
      <p:sp>
        <p:nvSpPr>
          <p:cNvPr id="4" name="Rectangle 3"/>
          <p:cNvSpPr/>
          <p:nvPr/>
        </p:nvSpPr>
        <p:spPr>
          <a:xfrm>
            <a:off x="914400" y="76200"/>
            <a:ext cx="7715250" cy="523220"/>
          </a:xfrm>
          <a:prstGeom prst="rect">
            <a:avLst/>
          </a:prstGeom>
        </p:spPr>
        <p:txBody>
          <a:bodyPr/>
          <a:lstStyle/>
          <a:p>
            <a:pPr algn="ctr"/>
            <a:r>
              <a:rPr lang="en-US" sz="2400" b="1" dirty="0">
                <a:solidFill>
                  <a:srgbClr val="002060"/>
                </a:solidFill>
                <a:latin typeface="+mj-lt"/>
                <a:cs typeface="Aharoni" panose="02010803020104030203" pitchFamily="2" charset="-79"/>
              </a:rPr>
              <a:t>Literature/Research Review </a:t>
            </a:r>
          </a:p>
        </p:txBody>
      </p:sp>
    </p:spTree>
    <p:extLst>
      <p:ext uri="{BB962C8B-B14F-4D97-AF65-F5344CB8AC3E}">
        <p14:creationId xmlns:p14="http://schemas.microsoft.com/office/powerpoint/2010/main" val="453729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22831" y="76200"/>
            <a:ext cx="8652681" cy="457200"/>
          </a:xfrm>
          <a:prstGeom prst="rect">
            <a:avLst/>
          </a:prstGeom>
        </p:spPr>
        <p:txBody>
          <a:bodyPr>
            <a:normAutofit/>
          </a:bodyPr>
          <a:lstStyle>
            <a:defPPr>
              <a:defRPr lang="en-US"/>
            </a:defPPr>
            <a:lvl1pPr algn="ctr" eaLnBrk="1" hangingPunct="1">
              <a:defRPr sz="2400" b="1">
                <a:solidFill>
                  <a:srgbClr val="002060"/>
                </a:solidFill>
                <a:latin typeface="Times New Roman" panose="02020603050405020304" pitchFamily="18" charset="0"/>
                <a:cs typeface="Times New Roman" panose="02020603050405020304" pitchFamily="18" charset="0"/>
              </a:defRPr>
            </a:lvl1pPr>
            <a:lvl2pPr algn="ctr" eaLnBrk="1" hangingPunct="1">
              <a:defRPr sz="5400">
                <a:solidFill>
                  <a:schemeClr val="tx2"/>
                </a:solidFill>
                <a:latin typeface="Book Antiqua" charset="0"/>
              </a:defRPr>
            </a:lvl2pPr>
            <a:lvl3pPr algn="ctr" eaLnBrk="1" hangingPunct="1">
              <a:defRPr sz="5400">
                <a:solidFill>
                  <a:schemeClr val="tx2"/>
                </a:solidFill>
                <a:latin typeface="Book Antiqua" charset="0"/>
              </a:defRPr>
            </a:lvl3pPr>
            <a:lvl4pPr algn="ctr" eaLnBrk="1" hangingPunct="1">
              <a:defRPr sz="5400">
                <a:solidFill>
                  <a:schemeClr val="tx2"/>
                </a:solidFill>
                <a:latin typeface="Book Antiqua" charset="0"/>
              </a:defRPr>
            </a:lvl4pPr>
            <a:lvl5pPr algn="ctr" eaLnBrk="1" hangingPunct="1">
              <a:defRPr sz="5400">
                <a:solidFill>
                  <a:schemeClr val="tx2"/>
                </a:solidFill>
                <a:latin typeface="Book Antiqua" charset="0"/>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Research Outcomes </a:t>
            </a:r>
          </a:p>
        </p:txBody>
      </p:sp>
      <p:sp>
        <p:nvSpPr>
          <p:cNvPr id="7" name="Title 1"/>
          <p:cNvSpPr txBox="1">
            <a:spLocks/>
          </p:cNvSpPr>
          <p:nvPr/>
        </p:nvSpPr>
        <p:spPr>
          <a:xfrm>
            <a:off x="76200" y="685800"/>
            <a:ext cx="8843748" cy="3207252"/>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lgn="l">
              <a:buFont typeface="+mj-lt"/>
              <a:buAutoNum type="arabicPeriod"/>
            </a:pPr>
            <a:r>
              <a:rPr lang="en-US" sz="2400" b="0" dirty="0">
                <a:solidFill>
                  <a:schemeClr val="tx2"/>
                </a:solidFill>
                <a:latin typeface="+mj-lt"/>
              </a:rPr>
              <a:t>Gives your recommendations and insight substance</a:t>
            </a:r>
          </a:p>
          <a:p>
            <a:pPr marL="457200" indent="-457200" algn="l">
              <a:buFont typeface="+mj-lt"/>
              <a:buAutoNum type="arabicPeriod"/>
            </a:pPr>
            <a:r>
              <a:rPr lang="en-US" sz="2400" b="0" dirty="0">
                <a:solidFill>
                  <a:schemeClr val="tx2"/>
                </a:solidFill>
                <a:latin typeface="+mj-lt"/>
              </a:rPr>
              <a:t>Increases your value as a knowledge worker</a:t>
            </a:r>
          </a:p>
          <a:p>
            <a:pPr marL="457200" indent="-457200" algn="l">
              <a:buFont typeface="+mj-lt"/>
              <a:buAutoNum type="arabicPeriod"/>
            </a:pPr>
            <a:r>
              <a:rPr lang="en-US" sz="2400" b="0" dirty="0">
                <a:solidFill>
                  <a:schemeClr val="tx2"/>
                </a:solidFill>
                <a:latin typeface="+mj-lt"/>
              </a:rPr>
              <a:t>Makes your organization more competitive from an intellectual capital standpoint </a:t>
            </a:r>
          </a:p>
          <a:p>
            <a:pPr marL="457200" indent="-457200" algn="l">
              <a:buFont typeface="+mj-lt"/>
              <a:buAutoNum type="arabicPeriod"/>
            </a:pPr>
            <a:r>
              <a:rPr lang="en-US" sz="2400" b="0" dirty="0">
                <a:solidFill>
                  <a:schemeClr val="tx2"/>
                </a:solidFill>
                <a:latin typeface="+mj-lt"/>
              </a:rPr>
              <a:t>Allows for you to provide the maximum amount of value in your chosen field</a:t>
            </a:r>
          </a:p>
          <a:p>
            <a:pPr marL="457200" indent="-457200" algn="l">
              <a:buFont typeface="+mj-lt"/>
              <a:buAutoNum type="arabicPeriod"/>
            </a:pPr>
            <a:r>
              <a:rPr lang="en-US" sz="2400" b="0" dirty="0">
                <a:solidFill>
                  <a:schemeClr val="tx2"/>
                </a:solidFill>
                <a:latin typeface="+mj-lt"/>
              </a:rPr>
              <a:t>Allows to become ever more specialized</a:t>
            </a:r>
          </a:p>
          <a:p>
            <a:pPr marL="457200" indent="-457200" algn="l">
              <a:buFont typeface="+mj-lt"/>
              <a:buAutoNum type="arabicPeriod"/>
            </a:pPr>
            <a:r>
              <a:rPr lang="en-US" sz="2400" b="0" dirty="0">
                <a:solidFill>
                  <a:schemeClr val="tx2"/>
                </a:solidFill>
                <a:latin typeface="+mj-lt"/>
              </a:rPr>
              <a:t>Stay on top of the latest trends and insights </a:t>
            </a:r>
          </a:p>
          <a:p>
            <a:pPr marL="457200" indent="-457200" algn="l">
              <a:buFont typeface="+mj-lt"/>
              <a:buAutoNum type="arabicPeriod"/>
            </a:pPr>
            <a:r>
              <a:rPr lang="en-US" sz="2400" b="0" dirty="0">
                <a:solidFill>
                  <a:schemeClr val="tx2"/>
                </a:solidFill>
                <a:latin typeface="+mj-lt"/>
              </a:rPr>
              <a:t>Creates a foundation for intuition and critical thinking in your chosen field</a:t>
            </a:r>
          </a:p>
          <a:p>
            <a:pPr marL="457200" indent="-457200" algn="l">
              <a:buFont typeface="+mj-lt"/>
              <a:buAutoNum type="arabicPeriod"/>
            </a:pPr>
            <a:endParaRPr lang="en-US" sz="2400" b="0" dirty="0">
              <a:solidFill>
                <a:schemeClr val="tx2"/>
              </a:solidFill>
            </a:endParaRPr>
          </a:p>
        </p:txBody>
      </p:sp>
    </p:spTree>
    <p:extLst>
      <p:ext uri="{BB962C8B-B14F-4D97-AF65-F5344CB8AC3E}">
        <p14:creationId xmlns:p14="http://schemas.microsoft.com/office/powerpoint/2010/main" val="103156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1143000"/>
            <a:ext cx="8379725" cy="2677656"/>
          </a:xfrm>
          <a:prstGeom prst="rect">
            <a:avLst/>
          </a:prstGeom>
          <a:noFill/>
        </p:spPr>
        <p:txBody>
          <a:bodyPr wrap="square" rtlCol="0">
            <a:spAutoFit/>
          </a:bodyPr>
          <a:lstStyle/>
          <a:p>
            <a:pPr algn="ctr"/>
            <a:r>
              <a:rPr lang="en-US" sz="2800" dirty="0">
                <a:solidFill>
                  <a:srgbClr val="002060"/>
                </a:solidFill>
                <a:latin typeface="Times New Roman" panose="02020603050405020304" pitchFamily="18" charset="0"/>
                <a:cs typeface="Times New Roman" panose="02020603050405020304" pitchFamily="18" charset="0"/>
              </a:rPr>
              <a:t>As a result of the ever-expanding </a:t>
            </a:r>
            <a:r>
              <a:rPr lang="en-US" sz="2800" b="1" dirty="0">
                <a:solidFill>
                  <a:srgbClr val="002060"/>
                </a:solidFill>
                <a:latin typeface="Times New Roman" panose="02020603050405020304" pitchFamily="18" charset="0"/>
                <a:cs typeface="Times New Roman" panose="02020603050405020304" pitchFamily="18" charset="0"/>
              </a:rPr>
              <a:t>knowledge economy </a:t>
            </a:r>
            <a:r>
              <a:rPr lang="en-US" sz="2800" dirty="0">
                <a:solidFill>
                  <a:srgbClr val="002060"/>
                </a:solidFill>
                <a:latin typeface="Times New Roman" panose="02020603050405020304" pitchFamily="18" charset="0"/>
                <a:cs typeface="Times New Roman" panose="02020603050405020304" pitchFamily="18" charset="0"/>
              </a:rPr>
              <a:t>and emphasis on </a:t>
            </a:r>
            <a:r>
              <a:rPr lang="en-US" sz="2800" b="1" dirty="0">
                <a:solidFill>
                  <a:srgbClr val="002060"/>
                </a:solidFill>
                <a:latin typeface="Times New Roman" panose="02020603050405020304" pitchFamily="18" charset="0"/>
                <a:cs typeface="Times New Roman" panose="02020603050405020304" pitchFamily="18" charset="0"/>
              </a:rPr>
              <a:t>intellectual capital </a:t>
            </a:r>
            <a:r>
              <a:rPr lang="en-US" sz="2800" dirty="0">
                <a:solidFill>
                  <a:srgbClr val="002060"/>
                </a:solidFill>
                <a:latin typeface="Times New Roman" panose="02020603050405020304" pitchFamily="18" charset="0"/>
                <a:cs typeface="Times New Roman" panose="02020603050405020304" pitchFamily="18" charset="0"/>
              </a:rPr>
              <a:t>driving divisions of labor resulting in </a:t>
            </a:r>
            <a:r>
              <a:rPr lang="en-US" sz="2800" b="1" dirty="0">
                <a:solidFill>
                  <a:srgbClr val="002060"/>
                </a:solidFill>
                <a:latin typeface="Times New Roman" panose="02020603050405020304" pitchFamily="18" charset="0"/>
                <a:cs typeface="Times New Roman" panose="02020603050405020304" pitchFamily="18" charset="0"/>
              </a:rPr>
              <a:t>hyper specialization </a:t>
            </a:r>
            <a:r>
              <a:rPr lang="en-US" sz="2800" dirty="0">
                <a:solidFill>
                  <a:srgbClr val="002060"/>
                </a:solidFill>
                <a:latin typeface="Times New Roman" panose="02020603050405020304" pitchFamily="18" charset="0"/>
                <a:cs typeface="Times New Roman" panose="02020603050405020304" pitchFamily="18" charset="0"/>
              </a:rPr>
              <a:t>the need to establish high quality research habits is a critical step for anyone wanting to stay competitive in his/her chosen field.  </a:t>
            </a:r>
          </a:p>
        </p:txBody>
      </p:sp>
    </p:spTree>
    <p:extLst>
      <p:ext uri="{BB962C8B-B14F-4D97-AF65-F5344CB8AC3E}">
        <p14:creationId xmlns:p14="http://schemas.microsoft.com/office/powerpoint/2010/main" val="1591514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081F-BD54-440D-853D-34C49D295F83}"/>
              </a:ext>
            </a:extLst>
          </p:cNvPr>
          <p:cNvSpPr>
            <a:spLocks noGrp="1"/>
          </p:cNvSpPr>
          <p:nvPr>
            <p:ph type="title"/>
          </p:nvPr>
        </p:nvSpPr>
        <p:spPr>
          <a:xfrm>
            <a:off x="304800" y="128723"/>
            <a:ext cx="7886700" cy="731520"/>
          </a:xfrm>
        </p:spPr>
        <p:txBody>
          <a:bodyPr/>
          <a:lstStyle/>
          <a:p>
            <a:r>
              <a:rPr lang="en-US" dirty="0"/>
              <a:t>Week 2 – 9.04</a:t>
            </a:r>
          </a:p>
        </p:txBody>
      </p:sp>
      <p:sp>
        <p:nvSpPr>
          <p:cNvPr id="3" name="Content Placeholder 2">
            <a:extLst>
              <a:ext uri="{FF2B5EF4-FFF2-40B4-BE49-F238E27FC236}">
                <a16:creationId xmlns:a16="http://schemas.microsoft.com/office/drawing/2014/main" id="{2E29A48F-8FC9-4FE2-AB54-702617216835}"/>
              </a:ext>
            </a:extLst>
          </p:cNvPr>
          <p:cNvSpPr>
            <a:spLocks noGrp="1"/>
          </p:cNvSpPr>
          <p:nvPr>
            <p:ph idx="1"/>
          </p:nvPr>
        </p:nvSpPr>
        <p:spPr/>
        <p:txBody>
          <a:bodyPr/>
          <a:lstStyle/>
          <a:p>
            <a:r>
              <a:rPr lang="en-US" dirty="0"/>
              <a:t> Framing your projects</a:t>
            </a:r>
          </a:p>
          <a:p>
            <a:r>
              <a:rPr lang="en-US" dirty="0"/>
              <a:t> Data Science Landscape</a:t>
            </a:r>
          </a:p>
          <a:p>
            <a:r>
              <a:rPr lang="en-US" dirty="0"/>
              <a:t> Charter Overview </a:t>
            </a:r>
          </a:p>
        </p:txBody>
      </p:sp>
      <p:sp>
        <p:nvSpPr>
          <p:cNvPr id="4" name="Slide Number Placeholder 3">
            <a:extLst>
              <a:ext uri="{FF2B5EF4-FFF2-40B4-BE49-F238E27FC236}">
                <a16:creationId xmlns:a16="http://schemas.microsoft.com/office/drawing/2014/main" id="{BB0BA339-428D-49A5-A128-0929CC8C78E8}"/>
              </a:ext>
            </a:extLst>
          </p:cNvPr>
          <p:cNvSpPr>
            <a:spLocks noGrp="1"/>
          </p:cNvSpPr>
          <p:nvPr>
            <p:ph type="sldNum" sz="quarter" idx="12"/>
          </p:nvPr>
        </p:nvSpPr>
        <p:spPr/>
        <p:txBody>
          <a:bodyPr/>
          <a:lstStyle/>
          <a:p>
            <a:fld id="{5ACD0CF0-90CC-9C41-A77B-2776398A8C8B}" type="slidenum">
              <a:rPr lang="en-US" smtClean="0"/>
              <a:pPr/>
              <a:t>23</a:t>
            </a:fld>
            <a:endParaRPr lang="en-US"/>
          </a:p>
        </p:txBody>
      </p:sp>
    </p:spTree>
    <p:extLst>
      <p:ext uri="{BB962C8B-B14F-4D97-AF65-F5344CB8AC3E}">
        <p14:creationId xmlns:p14="http://schemas.microsoft.com/office/powerpoint/2010/main" val="3095061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8125-9E25-46F0-BBC4-14302CBCC2AB}"/>
              </a:ext>
            </a:extLst>
          </p:cNvPr>
          <p:cNvSpPr>
            <a:spLocks noGrp="1"/>
          </p:cNvSpPr>
          <p:nvPr>
            <p:ph type="title"/>
          </p:nvPr>
        </p:nvSpPr>
        <p:spPr>
          <a:xfrm>
            <a:off x="381000" y="136524"/>
            <a:ext cx="7886700" cy="731520"/>
          </a:xfrm>
        </p:spPr>
        <p:txBody>
          <a:bodyPr/>
          <a:lstStyle/>
          <a:p>
            <a:r>
              <a:rPr lang="en-US" sz="2800" dirty="0">
                <a:solidFill>
                  <a:srgbClr val="002060"/>
                </a:solidFill>
                <a:cs typeface="Aharoni" panose="02010803020104030203" pitchFamily="2" charset="-79"/>
              </a:rPr>
              <a:t>Exercise</a:t>
            </a:r>
          </a:p>
        </p:txBody>
      </p:sp>
      <p:sp>
        <p:nvSpPr>
          <p:cNvPr id="3" name="Content Placeholder 2">
            <a:extLst>
              <a:ext uri="{FF2B5EF4-FFF2-40B4-BE49-F238E27FC236}">
                <a16:creationId xmlns:a16="http://schemas.microsoft.com/office/drawing/2014/main" id="{6553EDFE-6C9C-4328-8066-D856AE6691D2}"/>
              </a:ext>
            </a:extLst>
          </p:cNvPr>
          <p:cNvSpPr>
            <a:spLocks noGrp="1"/>
          </p:cNvSpPr>
          <p:nvPr>
            <p:ph idx="1"/>
          </p:nvPr>
        </p:nvSpPr>
        <p:spPr>
          <a:xfrm>
            <a:off x="76200" y="914400"/>
            <a:ext cx="9067800" cy="4351338"/>
          </a:xfrm>
        </p:spPr>
        <p:txBody>
          <a:bodyPr/>
          <a:lstStyle/>
          <a:p>
            <a:r>
              <a:rPr lang="en-US" dirty="0"/>
              <a:t> Get into your capstone groups </a:t>
            </a:r>
          </a:p>
          <a:p>
            <a:r>
              <a:rPr lang="en-US" dirty="0"/>
              <a:t> Discuss what you think the expectation are for your project and complete the following statement: </a:t>
            </a:r>
          </a:p>
          <a:p>
            <a:pPr lvl="1"/>
            <a:r>
              <a:rPr lang="en-US" dirty="0"/>
              <a:t> This will be a successful project if…</a:t>
            </a:r>
          </a:p>
          <a:p>
            <a:pPr marL="0" indent="0">
              <a:buNone/>
            </a:pPr>
            <a:endParaRPr lang="en-US" dirty="0"/>
          </a:p>
        </p:txBody>
      </p:sp>
      <p:sp>
        <p:nvSpPr>
          <p:cNvPr id="4" name="Slide Number Placeholder 3">
            <a:extLst>
              <a:ext uri="{FF2B5EF4-FFF2-40B4-BE49-F238E27FC236}">
                <a16:creationId xmlns:a16="http://schemas.microsoft.com/office/drawing/2014/main" id="{1234DEBF-CB9E-4B55-933E-03DF6B3D7C6F}"/>
              </a:ext>
            </a:extLst>
          </p:cNvPr>
          <p:cNvSpPr>
            <a:spLocks noGrp="1"/>
          </p:cNvSpPr>
          <p:nvPr>
            <p:ph type="sldNum" sz="quarter" idx="12"/>
          </p:nvPr>
        </p:nvSpPr>
        <p:spPr/>
        <p:txBody>
          <a:bodyPr/>
          <a:lstStyle/>
          <a:p>
            <a:fld id="{5ACD0CF0-90CC-9C41-A77B-2776398A8C8B}" type="slidenum">
              <a:rPr lang="en-US" smtClean="0"/>
              <a:pPr/>
              <a:t>24</a:t>
            </a:fld>
            <a:endParaRPr lang="en-US"/>
          </a:p>
        </p:txBody>
      </p:sp>
    </p:spTree>
    <p:extLst>
      <p:ext uri="{BB962C8B-B14F-4D97-AF65-F5344CB8AC3E}">
        <p14:creationId xmlns:p14="http://schemas.microsoft.com/office/powerpoint/2010/main" val="3114121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D705-A4A8-45AF-9B69-0A9EF5D241A4}"/>
              </a:ext>
            </a:extLst>
          </p:cNvPr>
          <p:cNvSpPr>
            <a:spLocks noGrp="1"/>
          </p:cNvSpPr>
          <p:nvPr>
            <p:ph type="title"/>
          </p:nvPr>
        </p:nvSpPr>
        <p:spPr>
          <a:xfrm>
            <a:off x="628650" y="1447800"/>
            <a:ext cx="7886700" cy="731520"/>
          </a:xfrm>
        </p:spPr>
        <p:txBody>
          <a:bodyPr>
            <a:normAutofit/>
          </a:bodyPr>
          <a:lstStyle/>
          <a:p>
            <a:r>
              <a:rPr lang="en-US" sz="2400" dirty="0"/>
              <a:t>Charter Review </a:t>
            </a:r>
          </a:p>
        </p:txBody>
      </p:sp>
      <p:sp>
        <p:nvSpPr>
          <p:cNvPr id="4" name="Slide Number Placeholder 3">
            <a:extLst>
              <a:ext uri="{FF2B5EF4-FFF2-40B4-BE49-F238E27FC236}">
                <a16:creationId xmlns:a16="http://schemas.microsoft.com/office/drawing/2014/main" id="{ED10B8C8-ED8E-41D2-B077-C84B89000FA7}"/>
              </a:ext>
            </a:extLst>
          </p:cNvPr>
          <p:cNvSpPr>
            <a:spLocks noGrp="1"/>
          </p:cNvSpPr>
          <p:nvPr>
            <p:ph type="sldNum" sz="quarter" idx="12"/>
          </p:nvPr>
        </p:nvSpPr>
        <p:spPr/>
        <p:txBody>
          <a:bodyPr/>
          <a:lstStyle/>
          <a:p>
            <a:fld id="{5ACD0CF0-90CC-9C41-A77B-2776398A8C8B}" type="slidenum">
              <a:rPr lang="en-US" smtClean="0"/>
              <a:pPr/>
              <a:t>25</a:t>
            </a:fld>
            <a:endParaRPr lang="en-US"/>
          </a:p>
        </p:txBody>
      </p:sp>
    </p:spTree>
    <p:extLst>
      <p:ext uri="{BB962C8B-B14F-4D97-AF65-F5344CB8AC3E}">
        <p14:creationId xmlns:p14="http://schemas.microsoft.com/office/powerpoint/2010/main" val="2531360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D705-A4A8-45AF-9B69-0A9EF5D241A4}"/>
              </a:ext>
            </a:extLst>
          </p:cNvPr>
          <p:cNvSpPr>
            <a:spLocks noGrp="1"/>
          </p:cNvSpPr>
          <p:nvPr>
            <p:ph type="title"/>
          </p:nvPr>
        </p:nvSpPr>
        <p:spPr>
          <a:xfrm>
            <a:off x="609600" y="76200"/>
            <a:ext cx="7886700" cy="731520"/>
          </a:xfrm>
        </p:spPr>
        <p:txBody>
          <a:bodyPr>
            <a:normAutofit/>
          </a:bodyPr>
          <a:lstStyle/>
          <a:p>
            <a:r>
              <a:rPr lang="en-US" sz="2400" dirty="0"/>
              <a:t>Project Management Documentation </a:t>
            </a:r>
          </a:p>
        </p:txBody>
      </p:sp>
      <p:sp>
        <p:nvSpPr>
          <p:cNvPr id="4" name="Slide Number Placeholder 3">
            <a:extLst>
              <a:ext uri="{FF2B5EF4-FFF2-40B4-BE49-F238E27FC236}">
                <a16:creationId xmlns:a16="http://schemas.microsoft.com/office/drawing/2014/main" id="{ED10B8C8-ED8E-41D2-B077-C84B89000FA7}"/>
              </a:ext>
            </a:extLst>
          </p:cNvPr>
          <p:cNvSpPr>
            <a:spLocks noGrp="1"/>
          </p:cNvSpPr>
          <p:nvPr>
            <p:ph type="sldNum" sz="quarter" idx="12"/>
          </p:nvPr>
        </p:nvSpPr>
        <p:spPr/>
        <p:txBody>
          <a:bodyPr/>
          <a:lstStyle/>
          <a:p>
            <a:fld id="{5ACD0CF0-90CC-9C41-A77B-2776398A8C8B}" type="slidenum">
              <a:rPr lang="en-US" smtClean="0"/>
              <a:pPr/>
              <a:t>26</a:t>
            </a:fld>
            <a:endParaRPr lang="en-US"/>
          </a:p>
        </p:txBody>
      </p:sp>
      <p:sp>
        <p:nvSpPr>
          <p:cNvPr id="5" name="TextBox 4">
            <a:extLst>
              <a:ext uri="{FF2B5EF4-FFF2-40B4-BE49-F238E27FC236}">
                <a16:creationId xmlns:a16="http://schemas.microsoft.com/office/drawing/2014/main" id="{B2D4E5EF-04E3-457D-AB10-901ECF10149E}"/>
              </a:ext>
            </a:extLst>
          </p:cNvPr>
          <p:cNvSpPr txBox="1"/>
          <p:nvPr/>
        </p:nvSpPr>
        <p:spPr>
          <a:xfrm>
            <a:off x="0" y="5867400"/>
            <a:ext cx="9144000" cy="407163"/>
          </a:xfrm>
          <a:prstGeom prst="rect">
            <a:avLst/>
          </a:prstGeom>
          <a:solidFill>
            <a:schemeClr val="bg1"/>
          </a:solidFill>
        </p:spPr>
        <p:txBody>
          <a:bodyPr wrap="square" rtlCol="0">
            <a:spAutoFit/>
          </a:bodyPr>
          <a:lstStyle/>
          <a:p>
            <a:endParaRPr lang="en-US" dirty="0"/>
          </a:p>
        </p:txBody>
      </p:sp>
      <p:pic>
        <p:nvPicPr>
          <p:cNvPr id="1026" name="Picture 2">
            <a:extLst>
              <a:ext uri="{FF2B5EF4-FFF2-40B4-BE49-F238E27FC236}">
                <a16:creationId xmlns:a16="http://schemas.microsoft.com/office/drawing/2014/main" id="{63C68F24-FA2F-4C52-B646-0F25E083357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6200" y="762000"/>
            <a:ext cx="8735033" cy="5162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05347E9-4FD6-47E6-AC86-C6E247829ACE}"/>
              </a:ext>
            </a:extLst>
          </p:cNvPr>
          <p:cNvSpPr txBox="1"/>
          <p:nvPr/>
        </p:nvSpPr>
        <p:spPr>
          <a:xfrm>
            <a:off x="76200" y="6475255"/>
            <a:ext cx="6705600" cy="246221"/>
          </a:xfrm>
          <a:prstGeom prst="rect">
            <a:avLst/>
          </a:prstGeom>
          <a:noFill/>
        </p:spPr>
        <p:txBody>
          <a:bodyPr wrap="square" rtlCol="0">
            <a:spAutoFit/>
          </a:bodyPr>
          <a:lstStyle/>
          <a:p>
            <a:r>
              <a:rPr lang="en-US" sz="1000" dirty="0">
                <a:hlinkClick r:id="rId3"/>
              </a:rPr>
              <a:t>https://www.smartsheet.com/blog/demystifying-5-phases-project-management</a:t>
            </a:r>
            <a:endParaRPr lang="en-US" sz="1000" dirty="0"/>
          </a:p>
        </p:txBody>
      </p:sp>
      <p:sp>
        <p:nvSpPr>
          <p:cNvPr id="6" name="Rectangle: Rounded Corners 5">
            <a:extLst>
              <a:ext uri="{FF2B5EF4-FFF2-40B4-BE49-F238E27FC236}">
                <a16:creationId xmlns:a16="http://schemas.microsoft.com/office/drawing/2014/main" id="{01BF5ACE-28D9-4215-AC95-D249200DB4D6}"/>
              </a:ext>
            </a:extLst>
          </p:cNvPr>
          <p:cNvSpPr/>
          <p:nvPr/>
        </p:nvSpPr>
        <p:spPr>
          <a:xfrm>
            <a:off x="469900" y="2946400"/>
            <a:ext cx="1143000" cy="685800"/>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06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Assignment</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830997"/>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Find a potential data science dream job, share on slack and be prepared to discuss in class on the 9th</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1307151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Week 2 – 9.04</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1200329"/>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Data Resources: Jenn Huck</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Contract Person: Bill </a:t>
            </a:r>
            <a:r>
              <a:rPr lang="en-US" sz="2400" dirty="0" err="1">
                <a:solidFill>
                  <a:srgbClr val="002060"/>
                </a:solidFill>
                <a:latin typeface="Book Antiqua" charset="0"/>
              </a:rPr>
              <a:t>Schoelwer</a:t>
            </a: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Team</a:t>
            </a:r>
            <a:r>
              <a:rPr lang="en-US" sz="2400" dirty="0">
                <a:solidFill>
                  <a:srgbClr val="002060"/>
                </a:solidFill>
                <a:latin typeface="Book Antiqua" charset="0"/>
              </a:rPr>
              <a:t>work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800517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D705-A4A8-45AF-9B69-0A9EF5D241A4}"/>
              </a:ext>
            </a:extLst>
          </p:cNvPr>
          <p:cNvSpPr>
            <a:spLocks noGrp="1"/>
          </p:cNvSpPr>
          <p:nvPr>
            <p:ph type="title"/>
          </p:nvPr>
        </p:nvSpPr>
        <p:spPr>
          <a:xfrm>
            <a:off x="628650" y="1447800"/>
            <a:ext cx="7886700" cy="731520"/>
          </a:xfrm>
        </p:spPr>
        <p:txBody>
          <a:bodyPr>
            <a:normAutofit/>
          </a:bodyPr>
          <a:lstStyle/>
          <a:p>
            <a:r>
              <a:rPr lang="en-US" sz="2400" dirty="0"/>
              <a:t>Problem Solving and Teamwork</a:t>
            </a:r>
          </a:p>
        </p:txBody>
      </p:sp>
      <p:sp>
        <p:nvSpPr>
          <p:cNvPr id="4" name="Slide Number Placeholder 3">
            <a:extLst>
              <a:ext uri="{FF2B5EF4-FFF2-40B4-BE49-F238E27FC236}">
                <a16:creationId xmlns:a16="http://schemas.microsoft.com/office/drawing/2014/main" id="{ED10B8C8-ED8E-41D2-B077-C84B89000FA7}"/>
              </a:ext>
            </a:extLst>
          </p:cNvPr>
          <p:cNvSpPr>
            <a:spLocks noGrp="1"/>
          </p:cNvSpPr>
          <p:nvPr>
            <p:ph type="sldNum" sz="quarter" idx="12"/>
          </p:nvPr>
        </p:nvSpPr>
        <p:spPr/>
        <p:txBody>
          <a:bodyPr/>
          <a:lstStyle/>
          <a:p>
            <a:fld id="{5ACD0CF0-90CC-9C41-A77B-2776398A8C8B}" type="slidenum">
              <a:rPr lang="en-US" smtClean="0"/>
              <a:pPr/>
              <a:t>29</a:t>
            </a:fld>
            <a:endParaRPr lang="en-US"/>
          </a:p>
        </p:txBody>
      </p:sp>
    </p:spTree>
    <p:extLst>
      <p:ext uri="{BB962C8B-B14F-4D97-AF65-F5344CB8AC3E}">
        <p14:creationId xmlns:p14="http://schemas.microsoft.com/office/powerpoint/2010/main" val="3308549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56263" cy="715304"/>
          </a:xfrm>
        </p:spPr>
        <p:txBody>
          <a:bodyPr/>
          <a:lstStyle/>
          <a:p>
            <a:r>
              <a:rPr lang="en-US" sz="2400" dirty="0"/>
              <a:t>Outline</a:t>
            </a:r>
          </a:p>
        </p:txBody>
      </p:sp>
      <p:sp>
        <p:nvSpPr>
          <p:cNvPr id="3" name="TextBox 2"/>
          <p:cNvSpPr txBox="1"/>
          <p:nvPr/>
        </p:nvSpPr>
        <p:spPr>
          <a:xfrm>
            <a:off x="-304800" y="791504"/>
            <a:ext cx="9188714" cy="1323439"/>
          </a:xfrm>
          <a:prstGeom prst="rect">
            <a:avLst/>
          </a:prstGeom>
          <a:noFill/>
        </p:spPr>
        <p:txBody>
          <a:bodyPr wrap="square" rtlCol="0">
            <a:spAutoFit/>
          </a:bodyPr>
          <a:lstStyle/>
          <a:p>
            <a:pPr marL="914400" lvl="1" indent="-457200">
              <a:buFont typeface="Wingdings" panose="05000000000000000000" pitchFamily="2" charset="2"/>
              <a:buChar char="Ø"/>
              <a:defRPr/>
            </a:pPr>
            <a:r>
              <a:rPr lang="en-US" sz="2000" dirty="0">
                <a:solidFill>
                  <a:srgbClr val="002060"/>
                </a:solidFill>
                <a:latin typeface="Book Antiqua" charset="0"/>
              </a:rPr>
              <a:t>Capstones Q &amp; A</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Class Administration and Connection to Capstones</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What is Data Science?</a:t>
            </a:r>
            <a:endParaRPr kumimoji="0" lang="en-US" sz="2000" b="0" i="0" u="none" strike="noStrike" kern="1200" cap="none" spc="0" normalizeH="0" noProof="0" dirty="0">
              <a:ln>
                <a:noFill/>
              </a:ln>
              <a:solidFill>
                <a:srgbClr val="002060"/>
              </a:solidFill>
              <a:effectLst/>
              <a:uLnTx/>
              <a:uFillTx/>
              <a:latin typeface="Book Antiqua" charset="0"/>
              <a:ea typeface="ＭＳ Ｐゴシック" charset="0"/>
            </a:endParaRPr>
          </a:p>
          <a:p>
            <a:pPr marR="0" lvl="1" algn="l" defTabSz="914400" rtl="0" eaLnBrk="1" fontAlgn="base" latinLnBrk="0" hangingPunct="1">
              <a:lnSpc>
                <a:spcPct val="100000"/>
              </a:lnSpc>
              <a:spcBef>
                <a:spcPct val="0"/>
              </a:spcBef>
              <a:spcAft>
                <a:spcPct val="0"/>
              </a:spcAft>
              <a:buClrTx/>
              <a:buSzTx/>
              <a:tabLst/>
              <a:defRPr/>
            </a:pPr>
            <a:endParaRPr kumimoji="0" lang="en-US" sz="20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650856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76200"/>
            <a:ext cx="8229600" cy="487363"/>
          </a:xfrm>
          <a:prstGeom prst="rect">
            <a:avLst/>
          </a:prstGeom>
        </p:spPr>
        <p:txBody>
          <a:bodyPr>
            <a:normAutofit fontScale="90000"/>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General Problem Solving Hints</a:t>
            </a:r>
          </a:p>
        </p:txBody>
      </p:sp>
      <p:sp>
        <p:nvSpPr>
          <p:cNvPr id="53" name="Shape 53"/>
          <p:cNvSpPr txBox="1">
            <a:spLocks noGrp="1"/>
          </p:cNvSpPr>
          <p:nvPr>
            <p:ph type="body" idx="1"/>
          </p:nvPr>
        </p:nvSpPr>
        <p:spPr>
          <a:xfrm>
            <a:off x="76200" y="838200"/>
            <a:ext cx="8229600" cy="4967639"/>
          </a:xfrm>
          <a:prstGeom prst="rect">
            <a:avLst/>
          </a:prstGeom>
        </p:spPr>
        <p:txBody>
          <a:bodyPr lIns="91425" tIns="91425" rIns="91425" bIns="91425" anchor="t" anchorCtr="0">
            <a:noAutofit/>
          </a:bodyPr>
          <a:lstStyle/>
          <a:p>
            <a:pPr marL="685800" lvl="0" indent="-457200" rtl="0">
              <a:spcBef>
                <a:spcPts val="0"/>
              </a:spcBef>
              <a:buFont typeface="Wingdings" panose="05000000000000000000" pitchFamily="2" charset="2"/>
              <a:buChar char="Ø"/>
            </a:pPr>
            <a:r>
              <a:rPr lang="en" sz="2800" dirty="0"/>
              <a:t>There may be more than one right answer (or none at all)</a:t>
            </a:r>
          </a:p>
          <a:p>
            <a:pPr marL="685800" lvl="0" indent="-457200" rtl="0">
              <a:spcBef>
                <a:spcPts val="0"/>
              </a:spcBef>
              <a:buFont typeface="Wingdings" panose="05000000000000000000" pitchFamily="2" charset="2"/>
              <a:buChar char="Ø"/>
            </a:pPr>
            <a:r>
              <a:rPr lang="en" sz="2800" dirty="0"/>
              <a:t>There may be more than one path to the right answer</a:t>
            </a:r>
          </a:p>
          <a:p>
            <a:pPr marL="685800" lvl="0" indent="-457200" rtl="0">
              <a:spcBef>
                <a:spcPts val="0"/>
              </a:spcBef>
              <a:buFont typeface="Wingdings" panose="05000000000000000000" pitchFamily="2" charset="2"/>
              <a:buChar char="Ø"/>
            </a:pPr>
            <a:r>
              <a:rPr lang="en" sz="2800" dirty="0"/>
              <a:t>Use the right tool for the job</a:t>
            </a:r>
          </a:p>
          <a:p>
            <a:pPr marL="685800" lvl="0" indent="-457200" rtl="0">
              <a:spcBef>
                <a:spcPts val="0"/>
              </a:spcBef>
              <a:buFont typeface="Wingdings" panose="05000000000000000000" pitchFamily="2" charset="2"/>
              <a:buChar char="Ø"/>
            </a:pPr>
            <a:r>
              <a:rPr lang="en" sz="2800" dirty="0"/>
              <a:t>Use approximations</a:t>
            </a:r>
          </a:p>
          <a:p>
            <a:pPr marL="685800" lvl="0" indent="-457200" rtl="0">
              <a:spcBef>
                <a:spcPts val="0"/>
              </a:spcBef>
              <a:buFont typeface="Wingdings" panose="05000000000000000000" pitchFamily="2" charset="2"/>
              <a:buChar char="Ø"/>
            </a:pPr>
            <a:r>
              <a:rPr lang="en" sz="2800" dirty="0"/>
              <a:t>Don’t let yourself get stuck</a:t>
            </a:r>
          </a:p>
          <a:p>
            <a:pPr marL="685800" lvl="0" indent="-457200" rtl="0">
              <a:spcBef>
                <a:spcPts val="0"/>
              </a:spcBef>
              <a:buFont typeface="Wingdings" panose="05000000000000000000" pitchFamily="2" charset="2"/>
              <a:buChar char="Ø"/>
            </a:pPr>
            <a:r>
              <a:rPr lang="en" sz="2800" dirty="0"/>
              <a:t>Try thinking of something completely different</a:t>
            </a:r>
          </a:p>
        </p:txBody>
      </p:sp>
    </p:spTree>
    <p:extLst>
      <p:ext uri="{BB962C8B-B14F-4D97-AF65-F5344CB8AC3E}">
        <p14:creationId xmlns:p14="http://schemas.microsoft.com/office/powerpoint/2010/main" val="1001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423862" y="-76200"/>
            <a:ext cx="8229600" cy="587880"/>
          </a:xfrm>
          <a:prstGeom prst="rect">
            <a:avLst/>
          </a:prstGeom>
        </p:spPr>
        <p:txBody>
          <a:bodyPr>
            <a:normAutofit/>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Specific Problem Solving Strategies</a:t>
            </a:r>
          </a:p>
        </p:txBody>
      </p:sp>
      <p:sp>
        <p:nvSpPr>
          <p:cNvPr id="65" name="Shape 65"/>
          <p:cNvSpPr txBox="1">
            <a:spLocks noGrp="1"/>
          </p:cNvSpPr>
          <p:nvPr>
            <p:ph type="body" idx="1"/>
          </p:nvPr>
        </p:nvSpPr>
        <p:spPr>
          <a:xfrm>
            <a:off x="0" y="685800"/>
            <a:ext cx="8229600" cy="4967639"/>
          </a:xfrm>
          <a:prstGeom prst="rect">
            <a:avLst/>
          </a:prstGeom>
        </p:spPr>
        <p:txBody>
          <a:bodyPr lIns="91425" tIns="91425" rIns="91425" bIns="91425" anchor="t" anchorCtr="0">
            <a:noAutofit/>
          </a:bodyPr>
          <a:lstStyle/>
          <a:p>
            <a:pPr marL="685800" lvl="0" indent="-457200" rtl="0">
              <a:spcBef>
                <a:spcPts val="0"/>
              </a:spcBef>
              <a:buFont typeface="Wingdings" panose="05000000000000000000" pitchFamily="2" charset="2"/>
              <a:buChar char="Ø"/>
            </a:pPr>
            <a:r>
              <a:rPr lang="en" dirty="0"/>
              <a:t>Draw a picture</a:t>
            </a:r>
          </a:p>
          <a:p>
            <a:pPr marL="685800" lvl="0" indent="-457200" rtl="0">
              <a:spcBef>
                <a:spcPts val="0"/>
              </a:spcBef>
              <a:buFont typeface="Wingdings" panose="05000000000000000000" pitchFamily="2" charset="2"/>
              <a:buChar char="Ø"/>
            </a:pPr>
            <a:r>
              <a:rPr lang="en" dirty="0"/>
              <a:t>Make a table</a:t>
            </a:r>
          </a:p>
          <a:p>
            <a:pPr marL="685800" lvl="0" indent="-457200" rtl="0">
              <a:spcBef>
                <a:spcPts val="0"/>
              </a:spcBef>
              <a:buFont typeface="Wingdings" panose="05000000000000000000" pitchFamily="2" charset="2"/>
              <a:buChar char="Ø"/>
            </a:pPr>
            <a:r>
              <a:rPr lang="en" dirty="0"/>
              <a:t>Graph the data</a:t>
            </a:r>
          </a:p>
          <a:p>
            <a:pPr marL="685800" lvl="0" indent="-457200" rtl="0">
              <a:spcBef>
                <a:spcPts val="0"/>
              </a:spcBef>
              <a:buFont typeface="Wingdings" panose="05000000000000000000" pitchFamily="2" charset="2"/>
              <a:buChar char="Ø"/>
            </a:pPr>
            <a:r>
              <a:rPr lang="en" dirty="0"/>
              <a:t>Re-organize the information</a:t>
            </a:r>
          </a:p>
          <a:p>
            <a:pPr marL="685800" lvl="0" indent="-457200" rtl="0">
              <a:spcBef>
                <a:spcPts val="0"/>
              </a:spcBef>
              <a:buFont typeface="Wingdings" panose="05000000000000000000" pitchFamily="2" charset="2"/>
              <a:buChar char="Ø"/>
            </a:pPr>
            <a:r>
              <a:rPr lang="en" dirty="0"/>
              <a:t>Solve a simplified version of the problem</a:t>
            </a:r>
          </a:p>
          <a:p>
            <a:pPr marL="685800" lvl="0" indent="-457200">
              <a:spcBef>
                <a:spcPts val="0"/>
              </a:spcBef>
              <a:buFont typeface="Wingdings" panose="05000000000000000000" pitchFamily="2" charset="2"/>
              <a:buChar char="Ø"/>
            </a:pPr>
            <a:r>
              <a:rPr lang="en" dirty="0"/>
              <a:t>Use logic or approximations to do a “gut-check” against your answers</a:t>
            </a:r>
          </a:p>
        </p:txBody>
      </p:sp>
    </p:spTree>
    <p:extLst>
      <p:ext uri="{BB962C8B-B14F-4D97-AF65-F5344CB8AC3E}">
        <p14:creationId xmlns:p14="http://schemas.microsoft.com/office/powerpoint/2010/main" val="274554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animEffect transition="in" filter="fade">
                                      <p:cBhvr>
                                        <p:cTn id="7" dur="1000"/>
                                        <p:tgtEl>
                                          <p:spTgt spid="65">
                                            <p:txEl>
                                              <p:pRg st="0" end="0"/>
                                            </p:txEl>
                                          </p:spTgt>
                                        </p:tgtEl>
                                      </p:cBhvr>
                                    </p:animEffect>
                                    <p:anim calcmode="lin" valueType="num">
                                      <p:cBhvr>
                                        <p:cTn id="8" dur="10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5">
                                            <p:txEl>
                                              <p:pRg st="1" end="1"/>
                                            </p:txEl>
                                          </p:spTgt>
                                        </p:tgtEl>
                                        <p:attrNameLst>
                                          <p:attrName>style.visibility</p:attrName>
                                        </p:attrNameLst>
                                      </p:cBhvr>
                                      <p:to>
                                        <p:strVal val="visible"/>
                                      </p:to>
                                    </p:set>
                                    <p:animEffect transition="in" filter="fade">
                                      <p:cBhvr>
                                        <p:cTn id="12" dur="1000"/>
                                        <p:tgtEl>
                                          <p:spTgt spid="65">
                                            <p:txEl>
                                              <p:pRg st="1" end="1"/>
                                            </p:txEl>
                                          </p:spTgt>
                                        </p:tgtEl>
                                      </p:cBhvr>
                                    </p:animEffect>
                                    <p:anim calcmode="lin" valueType="num">
                                      <p:cBhvr>
                                        <p:cTn id="13" dur="1000" fill="hold"/>
                                        <p:tgtEl>
                                          <p:spTgt spid="6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5">
                                            <p:txEl>
                                              <p:pRg st="2" end="2"/>
                                            </p:txEl>
                                          </p:spTgt>
                                        </p:tgtEl>
                                        <p:attrNameLst>
                                          <p:attrName>style.visibility</p:attrName>
                                        </p:attrNameLst>
                                      </p:cBhvr>
                                      <p:to>
                                        <p:strVal val="visible"/>
                                      </p:to>
                                    </p:set>
                                    <p:animEffect transition="in" filter="fade">
                                      <p:cBhvr>
                                        <p:cTn id="17" dur="1000"/>
                                        <p:tgtEl>
                                          <p:spTgt spid="65">
                                            <p:txEl>
                                              <p:pRg st="2" end="2"/>
                                            </p:txEl>
                                          </p:spTgt>
                                        </p:tgtEl>
                                      </p:cBhvr>
                                    </p:animEffect>
                                    <p:anim calcmode="lin" valueType="num">
                                      <p:cBhvr>
                                        <p:cTn id="18" dur="1000" fill="hold"/>
                                        <p:tgtEl>
                                          <p:spTgt spid="6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5">
                                            <p:txEl>
                                              <p:pRg st="3" end="3"/>
                                            </p:txEl>
                                          </p:spTgt>
                                        </p:tgtEl>
                                        <p:attrNameLst>
                                          <p:attrName>style.visibility</p:attrName>
                                        </p:attrNameLst>
                                      </p:cBhvr>
                                      <p:to>
                                        <p:strVal val="visible"/>
                                      </p:to>
                                    </p:set>
                                    <p:animEffect transition="in" filter="fade">
                                      <p:cBhvr>
                                        <p:cTn id="24" dur="1000"/>
                                        <p:tgtEl>
                                          <p:spTgt spid="65">
                                            <p:txEl>
                                              <p:pRg st="3" end="3"/>
                                            </p:txEl>
                                          </p:spTgt>
                                        </p:tgtEl>
                                      </p:cBhvr>
                                    </p:animEffect>
                                    <p:anim calcmode="lin" valueType="num">
                                      <p:cBhvr>
                                        <p:cTn id="25" dur="1000" fill="hold"/>
                                        <p:tgtEl>
                                          <p:spTgt spid="65">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5">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5">
                                            <p:txEl>
                                              <p:pRg st="4" end="4"/>
                                            </p:txEl>
                                          </p:spTgt>
                                        </p:tgtEl>
                                        <p:attrNameLst>
                                          <p:attrName>style.visibility</p:attrName>
                                        </p:attrNameLst>
                                      </p:cBhvr>
                                      <p:to>
                                        <p:strVal val="visible"/>
                                      </p:to>
                                    </p:set>
                                    <p:animEffect transition="in" filter="fade">
                                      <p:cBhvr>
                                        <p:cTn id="29" dur="1000"/>
                                        <p:tgtEl>
                                          <p:spTgt spid="65">
                                            <p:txEl>
                                              <p:pRg st="4" end="4"/>
                                            </p:txEl>
                                          </p:spTgt>
                                        </p:tgtEl>
                                      </p:cBhvr>
                                    </p:animEffect>
                                    <p:anim calcmode="lin" valueType="num">
                                      <p:cBhvr>
                                        <p:cTn id="30" dur="1000" fill="hold"/>
                                        <p:tgtEl>
                                          <p:spTgt spid="65">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5">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5">
                                            <p:txEl>
                                              <p:pRg st="5" end="5"/>
                                            </p:txEl>
                                          </p:spTgt>
                                        </p:tgtEl>
                                        <p:attrNameLst>
                                          <p:attrName>style.visibility</p:attrName>
                                        </p:attrNameLst>
                                      </p:cBhvr>
                                      <p:to>
                                        <p:strVal val="visible"/>
                                      </p:to>
                                    </p:set>
                                    <p:animEffect transition="in" filter="fade">
                                      <p:cBhvr>
                                        <p:cTn id="34" dur="1000"/>
                                        <p:tgtEl>
                                          <p:spTgt spid="65">
                                            <p:txEl>
                                              <p:pRg st="5" end="5"/>
                                            </p:txEl>
                                          </p:spTgt>
                                        </p:tgtEl>
                                      </p:cBhvr>
                                    </p:animEffect>
                                    <p:anim calcmode="lin" valueType="num">
                                      <p:cBhvr>
                                        <p:cTn id="35" dur="1000" fill="hold"/>
                                        <p:tgtEl>
                                          <p:spTgt spid="65">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6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838200" y="0"/>
            <a:ext cx="7467600" cy="533399"/>
          </a:xfrm>
          <a:prstGeom prst="rect">
            <a:avLst/>
          </a:prstGeom>
        </p:spPr>
        <p:txBody>
          <a:bodyPr>
            <a:normAutofit fontScale="90000"/>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The Four Questions Problem Solving</a:t>
            </a:r>
          </a:p>
        </p:txBody>
      </p:sp>
      <p:sp>
        <p:nvSpPr>
          <p:cNvPr id="41" name="Shape 41"/>
          <p:cNvSpPr txBox="1">
            <a:spLocks noGrp="1"/>
          </p:cNvSpPr>
          <p:nvPr>
            <p:ph type="body" idx="1"/>
          </p:nvPr>
        </p:nvSpPr>
        <p:spPr>
          <a:xfrm>
            <a:off x="76200" y="762000"/>
            <a:ext cx="8229600" cy="4967639"/>
          </a:xfrm>
          <a:prstGeom prst="rect">
            <a:avLst/>
          </a:prstGeom>
        </p:spPr>
        <p:txBody>
          <a:bodyPr lIns="91425" tIns="91425" rIns="91425" bIns="91425" anchor="t" anchorCtr="0">
            <a:noAutofit/>
          </a:bodyPr>
          <a:lstStyle/>
          <a:p>
            <a:pPr marL="457200" lvl="0" indent="-228600" rtl="0">
              <a:spcBef>
                <a:spcPts val="0"/>
              </a:spcBef>
              <a:buAutoNum type="arabicPeriod"/>
            </a:pPr>
            <a:r>
              <a:rPr lang="en" sz="2800" dirty="0"/>
              <a:t> What do I know?</a:t>
            </a:r>
          </a:p>
          <a:p>
            <a:pPr marL="457200" lvl="0" indent="-228600" rtl="0">
              <a:spcBef>
                <a:spcPts val="0"/>
              </a:spcBef>
              <a:buAutoNum type="arabicPeriod"/>
            </a:pPr>
            <a:r>
              <a:rPr lang="en" sz="2800" dirty="0"/>
              <a:t> What am I looking for?</a:t>
            </a:r>
          </a:p>
          <a:p>
            <a:pPr marL="457200" lvl="0" indent="-228600" rtl="0">
              <a:spcBef>
                <a:spcPts val="0"/>
              </a:spcBef>
              <a:buAutoNum type="arabicPeriod"/>
            </a:pPr>
            <a:r>
              <a:rPr lang="en" sz="2800" dirty="0"/>
              <a:t> What else do I need to find it?</a:t>
            </a:r>
          </a:p>
          <a:p>
            <a:pPr marL="457200" lvl="0" indent="-228600">
              <a:spcBef>
                <a:spcPts val="0"/>
              </a:spcBef>
              <a:buAutoNum type="arabicPeriod"/>
            </a:pPr>
            <a:r>
              <a:rPr lang="en" sz="2800" dirty="0"/>
              <a:t> What do I expect?</a:t>
            </a:r>
          </a:p>
        </p:txBody>
      </p:sp>
    </p:spTree>
    <p:extLst>
      <p:ext uri="{BB962C8B-B14F-4D97-AF65-F5344CB8AC3E}">
        <p14:creationId xmlns:p14="http://schemas.microsoft.com/office/powerpoint/2010/main" val="4286678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47675" y="152400"/>
            <a:ext cx="8229600" cy="487363"/>
          </a:xfrm>
          <a:prstGeom prst="rect">
            <a:avLst/>
          </a:prstGeom>
        </p:spPr>
        <p:txBody>
          <a:bodyPr>
            <a:normAutofit fontScale="90000"/>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Answer the Four Questions</a:t>
            </a:r>
          </a:p>
        </p:txBody>
      </p:sp>
      <p:sp>
        <p:nvSpPr>
          <p:cNvPr id="47" name="Shape 47"/>
          <p:cNvSpPr txBox="1">
            <a:spLocks noGrp="1"/>
          </p:cNvSpPr>
          <p:nvPr>
            <p:ph type="body" idx="1"/>
          </p:nvPr>
        </p:nvSpPr>
        <p:spPr>
          <a:xfrm>
            <a:off x="457200" y="945180"/>
            <a:ext cx="8229600" cy="4967639"/>
          </a:xfrm>
          <a:prstGeom prst="rect">
            <a:avLst/>
          </a:prstGeom>
        </p:spPr>
        <p:txBody>
          <a:bodyPr lIns="91425" tIns="91425" rIns="91425" bIns="91425" anchor="t" anchorCtr="0">
            <a:noAutofit/>
          </a:bodyPr>
          <a:lstStyle/>
          <a:p>
            <a:pPr lvl="0">
              <a:spcBef>
                <a:spcPts val="0"/>
              </a:spcBef>
              <a:buNone/>
            </a:pPr>
            <a:r>
              <a:rPr lang="en" dirty="0"/>
              <a:t>American Pharaoh won the Triple Crown.  He won the Belmont, a 12 furlong track, with a time of 2:26.65, the Kentucky Derby, a 10 furlong track, with a time of 2:03.02, and the Preakness Stakes, a 9.5 furlong track, with a time of 1.58.46.  What was his average speed in mph?</a:t>
            </a:r>
          </a:p>
        </p:txBody>
      </p:sp>
    </p:spTree>
    <p:extLst>
      <p:ext uri="{BB962C8B-B14F-4D97-AF65-F5344CB8AC3E}">
        <p14:creationId xmlns:p14="http://schemas.microsoft.com/office/powerpoint/2010/main" val="2259333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Now Solve the Problem</a:t>
            </a:r>
          </a:p>
        </p:txBody>
      </p:sp>
      <p:sp>
        <p:nvSpPr>
          <p:cNvPr id="71" name="Shape 71"/>
          <p:cNvSpPr txBox="1">
            <a:spLocks noGrp="1"/>
          </p:cNvSpPr>
          <p:nvPr>
            <p:ph type="body" idx="1"/>
          </p:nvPr>
        </p:nvSpPr>
        <p:spPr>
          <a:xfrm>
            <a:off x="533400" y="945180"/>
            <a:ext cx="8229600" cy="4967639"/>
          </a:xfrm>
          <a:prstGeom prst="rect">
            <a:avLst/>
          </a:prstGeom>
        </p:spPr>
        <p:txBody>
          <a:bodyPr lIns="91425" tIns="91425" rIns="91425" bIns="91425" anchor="t" anchorCtr="0">
            <a:noAutofit/>
          </a:bodyPr>
          <a:lstStyle/>
          <a:p>
            <a:pPr marL="342900" lvl="0" indent="-342900" rtl="0">
              <a:spcBef>
                <a:spcPts val="0"/>
              </a:spcBef>
              <a:buFont typeface="Wingdings" panose="05000000000000000000" pitchFamily="2" charset="2"/>
              <a:buChar char="Ø"/>
            </a:pPr>
            <a:r>
              <a:rPr lang="en-US" dirty="0">
                <a:solidFill>
                  <a:schemeClr val="tx1"/>
                </a:solidFill>
              </a:rPr>
              <a:t>Work in your Capstone Teams to code the solution with an output that reads “[Horse’s Name] averaged [ x ] mph across the three triple crown races. </a:t>
            </a:r>
            <a:endParaRPr lang="en" dirty="0">
              <a:solidFill>
                <a:schemeClr val="tx1"/>
              </a:solidFill>
            </a:endParaRPr>
          </a:p>
          <a:p>
            <a:pPr lvl="0" rtl="0">
              <a:spcBef>
                <a:spcPts val="0"/>
              </a:spcBef>
              <a:buNone/>
            </a:pPr>
            <a:endParaRPr lang="en" dirty="0">
              <a:solidFill>
                <a:schemeClr val="tx1"/>
              </a:solidFill>
            </a:endParaRPr>
          </a:p>
          <a:p>
            <a:pPr lvl="0" rtl="0">
              <a:spcBef>
                <a:spcPts val="0"/>
              </a:spcBef>
              <a:buNone/>
            </a:pPr>
            <a:r>
              <a:rPr lang="en" dirty="0">
                <a:solidFill>
                  <a:schemeClr val="tx1"/>
                </a:solidFill>
              </a:rPr>
              <a:t>American Pharaoh won the Triple Crown.  He won the Belmont, a 12 furlong track, with a time of 2:26.65, the Kentucky Derby, a 10 furlong track, with a time of 2:03.02, and the Preakness Stakes, a 9.5 furlong track, with a time of 1.58.46.  What was his average speed in mph?</a:t>
            </a:r>
          </a:p>
        </p:txBody>
      </p:sp>
    </p:spTree>
    <p:extLst>
      <p:ext uri="{BB962C8B-B14F-4D97-AF65-F5344CB8AC3E}">
        <p14:creationId xmlns:p14="http://schemas.microsoft.com/office/powerpoint/2010/main" val="1308893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Week 3 - 9.09</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2677656"/>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Data Science Dream Job</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chemeClr val="tx2"/>
                </a:solidFill>
                <a:latin typeface="Book Antiqua" charset="0"/>
              </a:rPr>
              <a:t>Landscape</a:t>
            </a:r>
            <a:r>
              <a:rPr lang="en-US" sz="2400" dirty="0">
                <a:solidFill>
                  <a:srgbClr val="002060"/>
                </a:solidFill>
                <a:latin typeface="Book Antiqua" charset="0"/>
              </a:rPr>
              <a:t> of Data Science</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Technical Presentations</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Proposal Writing</a:t>
            </a:r>
            <a:r>
              <a:rPr lang="en-US" sz="2400" dirty="0">
                <a:solidFill>
                  <a:srgbClr val="002060"/>
                </a:solidFill>
                <a:latin typeface="Book Antiqua" charset="0"/>
              </a:rPr>
              <a:t>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086372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Week 3 - 9.09</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461665"/>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Last Week?</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160358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76200"/>
            <a:ext cx="8229600" cy="523188"/>
          </a:xfrm>
          <a:prstGeom prst="rect">
            <a:avLst/>
          </a:prstGeom>
        </p:spPr>
        <p:txBody>
          <a:bodyPr>
            <a:normAutofit fontScale="90000"/>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Dream Job</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5632311"/>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Who wants to share?</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latin typeface="Book Antiqua" charset="0"/>
              </a:rPr>
              <a:t>What</a:t>
            </a:r>
            <a:r>
              <a:rPr lang="en-US" sz="2400" dirty="0">
                <a:solidFill>
                  <a:srgbClr val="002060"/>
                </a:solidFill>
                <a:latin typeface="Book Antiqua" charset="0"/>
              </a:rPr>
              <a:t> trends did you notice?</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What kind of jobs seemed the most appealing?</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What kind of jobs did you like the least?</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Do we think jobs will become more specialized over time?</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a:p>
            <a:pPr marL="914400" lvl="1" indent="-457200">
              <a:buFont typeface="Wingdings" panose="05000000000000000000" pitchFamily="2" charset="2"/>
              <a:buChar char="Ø"/>
              <a:defRPr/>
            </a:pPr>
            <a:r>
              <a:rPr lang="en-US" sz="2400" dirty="0">
                <a:hlinkClick r:id="rId3"/>
              </a:rPr>
              <a:t>https://github.com/JasonYao/NLP-twitter-stock-trader/blob/master/README.md</a:t>
            </a:r>
            <a:endParaRPr lang="en-US" sz="2400" dirty="0">
              <a:solidFill>
                <a:schemeClr val="tx2"/>
              </a:solidFill>
              <a:latin typeface="Book Antiqua" panose="02040602050305030304" pitchFamily="18"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p:txBody>
      </p:sp>
    </p:spTree>
    <p:extLst>
      <p:ext uri="{BB962C8B-B14F-4D97-AF65-F5344CB8AC3E}">
        <p14:creationId xmlns:p14="http://schemas.microsoft.com/office/powerpoint/2010/main" val="173954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randombar(vertical)">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nodeType="clickEffect">
                                  <p:stCondLst>
                                    <p:cond delay="0"/>
                                  </p:stCondLst>
                                  <p:childTnLst>
                                    <p:set>
                                      <p:cBhvr>
                                        <p:cTn id="11" dur="1" fill="hold">
                                          <p:stCondLst>
                                            <p:cond delay="0"/>
                                          </p:stCondLst>
                                        </p:cTn>
                                        <p:tgtEl>
                                          <p:spTgt spid="8">
                                            <p:txEl>
                                              <p:pRg st="4" end="4"/>
                                            </p:txEl>
                                          </p:spTgt>
                                        </p:tgtEl>
                                        <p:attrNameLst>
                                          <p:attrName>style.visibility</p:attrName>
                                        </p:attrNameLst>
                                      </p:cBhvr>
                                      <p:to>
                                        <p:strVal val="visible"/>
                                      </p:to>
                                    </p:set>
                                    <p:animEffect transition="in" filter="randombar(vertical)">
                                      <p:cBhvr>
                                        <p:cTn id="12" dur="500"/>
                                        <p:tgtEl>
                                          <p:spTgt spid="8">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animEffect transition="in" filter="randombar(vertical)">
                                      <p:cBhvr>
                                        <p:cTn id="17" dur="500"/>
                                        <p:tgtEl>
                                          <p:spTgt spid="8">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5" fill="hold" nodeType="clickEffect">
                                  <p:stCondLst>
                                    <p:cond delay="0"/>
                                  </p:stCondLst>
                                  <p:childTnLst>
                                    <p:set>
                                      <p:cBhvr>
                                        <p:cTn id="21" dur="1" fill="hold">
                                          <p:stCondLst>
                                            <p:cond delay="0"/>
                                          </p:stCondLst>
                                        </p:cTn>
                                        <p:tgtEl>
                                          <p:spTgt spid="8">
                                            <p:txEl>
                                              <p:pRg st="8" end="8"/>
                                            </p:txEl>
                                          </p:spTgt>
                                        </p:tgtEl>
                                        <p:attrNameLst>
                                          <p:attrName>style.visibility</p:attrName>
                                        </p:attrNameLst>
                                      </p:cBhvr>
                                      <p:to>
                                        <p:strVal val="visible"/>
                                      </p:to>
                                    </p:set>
                                    <p:animEffect transition="in" filter="randombar(vertical)">
                                      <p:cBhvr>
                                        <p:cTn id="22" dur="500"/>
                                        <p:tgtEl>
                                          <p:spTgt spid="8">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animEffect transition="in" filter="fade">
                                      <p:cBhvr>
                                        <p:cTn id="27" dur="1000"/>
                                        <p:tgtEl>
                                          <p:spTgt spid="8">
                                            <p:txEl>
                                              <p:pRg st="10" end="10"/>
                                            </p:txEl>
                                          </p:spTgt>
                                        </p:tgtEl>
                                      </p:cBhvr>
                                    </p:animEffect>
                                    <p:anim calcmode="lin" valueType="num">
                                      <p:cBhvr>
                                        <p:cTn id="28" dur="1000" fill="hold"/>
                                        <p:tgtEl>
                                          <p:spTgt spid="8">
                                            <p:txEl>
                                              <p:pRg st="10" end="10"/>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88890-95FA-48D2-A100-3FB55E46054E}"/>
              </a:ext>
            </a:extLst>
          </p:cNvPr>
          <p:cNvSpPr>
            <a:spLocks noGrp="1"/>
          </p:cNvSpPr>
          <p:nvPr>
            <p:ph type="title"/>
          </p:nvPr>
        </p:nvSpPr>
        <p:spPr>
          <a:xfrm>
            <a:off x="381000" y="1676400"/>
            <a:ext cx="7886700" cy="731520"/>
          </a:xfrm>
        </p:spPr>
        <p:txBody>
          <a:bodyPr/>
          <a:lstStyle/>
          <a:p>
            <a:r>
              <a:rPr lang="en-US" dirty="0"/>
              <a:t>Landscape of Data Science</a:t>
            </a:r>
          </a:p>
        </p:txBody>
      </p:sp>
      <p:sp>
        <p:nvSpPr>
          <p:cNvPr id="4" name="Slide Number Placeholder 3">
            <a:extLst>
              <a:ext uri="{FF2B5EF4-FFF2-40B4-BE49-F238E27FC236}">
                <a16:creationId xmlns:a16="http://schemas.microsoft.com/office/drawing/2014/main" id="{1D4BAC79-5FF6-4CB9-8FD8-3B6E4B3F7E0B}"/>
              </a:ext>
            </a:extLst>
          </p:cNvPr>
          <p:cNvSpPr>
            <a:spLocks noGrp="1"/>
          </p:cNvSpPr>
          <p:nvPr>
            <p:ph type="sldNum" sz="quarter" idx="12"/>
          </p:nvPr>
        </p:nvSpPr>
        <p:spPr/>
        <p:txBody>
          <a:bodyPr/>
          <a:lstStyle/>
          <a:p>
            <a:fld id="{5ACD0CF0-90CC-9C41-A77B-2776398A8C8B}" type="slidenum">
              <a:rPr lang="en-US" smtClean="0"/>
              <a:pPr/>
              <a:t>38</a:t>
            </a:fld>
            <a:endParaRPr lang="en-US"/>
          </a:p>
        </p:txBody>
      </p:sp>
    </p:spTree>
    <p:extLst>
      <p:ext uri="{BB962C8B-B14F-4D97-AF65-F5344CB8AC3E}">
        <p14:creationId xmlns:p14="http://schemas.microsoft.com/office/powerpoint/2010/main" val="595271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90" y="16103"/>
            <a:ext cx="7756263" cy="715304"/>
          </a:xfrm>
        </p:spPr>
        <p:txBody>
          <a:bodyPr/>
          <a:lstStyle/>
          <a:p>
            <a:r>
              <a:rPr lang="en-US" sz="2800" dirty="0"/>
              <a:t>Types of Data Scientists</a:t>
            </a:r>
          </a:p>
        </p:txBody>
      </p:sp>
      <p:sp>
        <p:nvSpPr>
          <p:cNvPr id="3" name="TextBox 2"/>
          <p:cNvSpPr txBox="1"/>
          <p:nvPr/>
        </p:nvSpPr>
        <p:spPr>
          <a:xfrm>
            <a:off x="175098" y="731407"/>
            <a:ext cx="8754894" cy="4524315"/>
          </a:xfrm>
          <a:prstGeom prst="rect">
            <a:avLst/>
          </a:prstGeom>
          <a:noFill/>
        </p:spPr>
        <p:txBody>
          <a:bodyPr wrap="square" rtlCol="0">
            <a:spAutoFit/>
          </a:bodyPr>
          <a:lstStyle/>
          <a:p>
            <a:r>
              <a:rPr lang="en-US" dirty="0">
                <a:solidFill>
                  <a:schemeClr val="tx2"/>
                </a:solidFill>
                <a:latin typeface="Book Antiqua" panose="02040602050305030304" pitchFamily="18" charset="0"/>
              </a:rPr>
              <a:t>Those strong in </a:t>
            </a:r>
            <a:r>
              <a:rPr lang="en-US" b="1" dirty="0">
                <a:solidFill>
                  <a:srgbClr val="FF0000"/>
                </a:solidFill>
                <a:latin typeface="Book Antiqua" panose="02040602050305030304" pitchFamily="18" charset="0"/>
              </a:rPr>
              <a:t>statistics</a:t>
            </a:r>
            <a:r>
              <a:rPr lang="en-US" dirty="0">
                <a:solidFill>
                  <a:schemeClr val="tx2"/>
                </a:solidFill>
                <a:latin typeface="Book Antiqua" panose="02040602050305030304" pitchFamily="18" charset="0"/>
              </a:rPr>
              <a:t>: they sometimes develop new statistical theories for big data, that even traditional statisticians are not aware of. They are expert in statistical modeling, experimental design, sampling, clustering, data reduction, confidence intervals, testing, modeling, predictive modeling and other related techniques.</a:t>
            </a: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 </a:t>
            </a:r>
            <a:r>
              <a:rPr lang="en-US" b="1" dirty="0">
                <a:solidFill>
                  <a:srgbClr val="FF0000"/>
                </a:solidFill>
                <a:latin typeface="Book Antiqua" panose="02040602050305030304" pitchFamily="18" charset="0"/>
              </a:rPr>
              <a:t>mathematics</a:t>
            </a:r>
            <a:r>
              <a:rPr lang="en-US" dirty="0">
                <a:solidFill>
                  <a:schemeClr val="tx2"/>
                </a:solidFill>
                <a:latin typeface="Book Antiqua" panose="02040602050305030304" pitchFamily="18" charset="0"/>
              </a:rPr>
              <a:t>: NSA (national security agency) or defense/military people working on big data, astronomers, and </a:t>
            </a:r>
            <a:r>
              <a:rPr lang="en-US" i="1" dirty="0">
                <a:solidFill>
                  <a:schemeClr val="tx2"/>
                </a:solidFill>
                <a:latin typeface="Book Antiqua" panose="02040602050305030304" pitchFamily="18" charset="0"/>
              </a:rPr>
              <a:t>operations research</a:t>
            </a:r>
            <a:r>
              <a:rPr lang="en-US" dirty="0">
                <a:solidFill>
                  <a:schemeClr val="tx2"/>
                </a:solidFill>
                <a:latin typeface="Book Antiqua" panose="02040602050305030304" pitchFamily="18" charset="0"/>
              </a:rPr>
              <a:t> people doing analytic business optimization (inventory management and forecasting, pricing optimization, supply chain, quality control, yield optimization) as they collect, analyses and extract value out of data.</a:t>
            </a: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 </a:t>
            </a:r>
            <a:r>
              <a:rPr lang="en-US" b="1" dirty="0">
                <a:solidFill>
                  <a:srgbClr val="FF0000"/>
                </a:solidFill>
                <a:latin typeface="Book Antiqua" panose="02040602050305030304" pitchFamily="18" charset="0"/>
              </a:rPr>
              <a:t>data engineering</a:t>
            </a:r>
            <a:r>
              <a:rPr lang="en-US" dirty="0">
                <a:solidFill>
                  <a:schemeClr val="tx2"/>
                </a:solidFill>
                <a:latin typeface="Book Antiqua" panose="02040602050305030304" pitchFamily="18" charset="0"/>
              </a:rPr>
              <a:t>, Hadoop, database/memory/file systems optimization and architecture, API's, Analytics as a Service, optimization of data flows, data plumbing.</a:t>
            </a:r>
          </a:p>
          <a:p>
            <a:endParaRPr lang="en-US" dirty="0">
              <a:solidFill>
                <a:schemeClr val="tx2"/>
              </a:solidFill>
              <a:latin typeface="Book Antiqua" panose="02040602050305030304" pitchFamily="18" charset="0"/>
            </a:endParaRPr>
          </a:p>
          <a:p>
            <a:endParaRPr lang="en-US" dirty="0">
              <a:solidFill>
                <a:schemeClr val="tx2"/>
              </a:solidFill>
              <a:latin typeface="Book Antiqua" panose="02040602050305030304" pitchFamily="18" charset="0"/>
            </a:endParaRPr>
          </a:p>
        </p:txBody>
      </p:sp>
    </p:spTree>
    <p:extLst>
      <p:ext uri="{BB962C8B-B14F-4D97-AF65-F5344CB8AC3E}">
        <p14:creationId xmlns:p14="http://schemas.microsoft.com/office/powerpoint/2010/main" val="3720072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56263" cy="715304"/>
          </a:xfrm>
        </p:spPr>
        <p:txBody>
          <a:bodyPr/>
          <a:lstStyle/>
          <a:p>
            <a:r>
              <a:rPr lang="en-US" sz="2400" dirty="0"/>
              <a:t>Class Administration/Tech Stack</a:t>
            </a:r>
          </a:p>
        </p:txBody>
      </p:sp>
      <p:sp>
        <p:nvSpPr>
          <p:cNvPr id="3" name="TextBox 2"/>
          <p:cNvSpPr txBox="1"/>
          <p:nvPr/>
        </p:nvSpPr>
        <p:spPr>
          <a:xfrm>
            <a:off x="-304800" y="791504"/>
            <a:ext cx="9188714" cy="4893647"/>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Syllabus and files are on </a:t>
            </a:r>
            <a:r>
              <a:rPr lang="en-US" sz="2400" dirty="0" err="1">
                <a:solidFill>
                  <a:srgbClr val="002060"/>
                </a:solidFill>
                <a:latin typeface="Book Antiqua" charset="0"/>
              </a:rPr>
              <a:t>Github</a:t>
            </a:r>
            <a:endParaRPr lang="en-US" sz="2400" dirty="0">
              <a:solidFill>
                <a:srgbClr val="002060"/>
              </a:solidFill>
              <a:latin typeface="Book Antiqua" charset="0"/>
            </a:endParaRPr>
          </a:p>
          <a:p>
            <a:pPr marL="1371600" lvl="2" indent="-457200">
              <a:buFont typeface="Wingdings" panose="05000000000000000000" pitchFamily="2" charset="2"/>
              <a:buChar char="v"/>
              <a:defRPr/>
            </a:pPr>
            <a:r>
              <a:rPr lang="en-US" sz="2400" dirty="0">
                <a:hlinkClick r:id="rId2"/>
              </a:rPr>
              <a:t>https://github.com/NovaVolunteer/Practice_Application_DS</a:t>
            </a:r>
            <a:endParaRPr lang="en-US" sz="2400" dirty="0"/>
          </a:p>
          <a:p>
            <a:pPr marL="914400" lvl="1" indent="-457200">
              <a:buFont typeface="Wingdings" panose="05000000000000000000" pitchFamily="2" charset="2"/>
              <a:buChar char="Ø"/>
              <a:defRPr/>
            </a:pPr>
            <a:r>
              <a:rPr kumimoji="0" lang="en-US" sz="2400" b="0" i="0" u="none" strike="noStrike" kern="1200" cap="none" spc="0" normalizeH="0" noProof="0" dirty="0">
                <a:ln>
                  <a:noFill/>
                </a:ln>
                <a:solidFill>
                  <a:srgbClr val="002060"/>
                </a:solidFill>
                <a:effectLst/>
                <a:uLnTx/>
                <a:uFillTx/>
                <a:latin typeface="Book Antiqua" charset="0"/>
                <a:ea typeface="ＭＳ Ｐゴシック" charset="0"/>
              </a:rPr>
              <a:t>Use Collab for submission of graded material </a:t>
            </a:r>
          </a:p>
          <a:p>
            <a:pPr marL="914400" lvl="1" indent="-457200">
              <a:buFont typeface="Wingdings" panose="05000000000000000000" pitchFamily="2" charset="2"/>
              <a:buChar char="Ø"/>
              <a:defRPr/>
            </a:pPr>
            <a:r>
              <a:rPr lang="en-US" sz="2400" dirty="0">
                <a:solidFill>
                  <a:srgbClr val="002060"/>
                </a:solidFill>
                <a:latin typeface="Book Antiqua" charset="0"/>
              </a:rPr>
              <a:t>Slack Channel:</a:t>
            </a:r>
          </a:p>
          <a:p>
            <a:pPr marL="1371600" lvl="2" indent="-457200">
              <a:buFont typeface="Wingdings" panose="05000000000000000000" pitchFamily="2" charset="2"/>
              <a:buChar char="v"/>
              <a:defRPr/>
            </a:pPr>
            <a:r>
              <a:rPr lang="en-US" sz="2400" dirty="0">
                <a:solidFill>
                  <a:srgbClr val="002060"/>
                </a:solidFill>
                <a:latin typeface="Book Antiqua" charset="0"/>
              </a:rPr>
              <a:t>Use for exchanging ideas, sharing interesting content or asking questions</a:t>
            </a:r>
          </a:p>
          <a:p>
            <a:pPr marL="914400" lvl="1" indent="-457200">
              <a:buFont typeface="Wingdings" panose="05000000000000000000" pitchFamily="2" charset="2"/>
              <a:buChar char="Ø"/>
              <a:defRPr/>
            </a:pPr>
            <a:r>
              <a:rPr kumimoji="0" lang="en-US" sz="2400" b="0" i="0" u="none" strike="noStrike" kern="1200" cap="none" spc="0" normalizeH="0" noProof="0" dirty="0">
                <a:ln>
                  <a:noFill/>
                </a:ln>
                <a:solidFill>
                  <a:srgbClr val="002060"/>
                </a:solidFill>
                <a:effectLst/>
                <a:uLnTx/>
                <a:uFillTx/>
                <a:latin typeface="Book Antiqua" charset="0"/>
                <a:ea typeface="ＭＳ Ｐゴシック" charset="0"/>
              </a:rPr>
              <a:t>Class is </a:t>
            </a:r>
            <a:r>
              <a:rPr lang="en-US" sz="2400" dirty="0">
                <a:solidFill>
                  <a:srgbClr val="002060"/>
                </a:solidFill>
                <a:latin typeface="Book Antiqua" charset="0"/>
              </a:rPr>
              <a:t>directly linked to your Capstone </a:t>
            </a:r>
          </a:p>
          <a:p>
            <a:pPr marL="1371600" lvl="2" indent="-457200">
              <a:buFont typeface="Wingdings" panose="05000000000000000000" pitchFamily="2" charset="2"/>
              <a:buChar char="v"/>
              <a:defRPr/>
            </a:pPr>
            <a:r>
              <a:rPr lang="en-US" sz="2400" dirty="0">
                <a:solidFill>
                  <a:srgbClr val="002060"/>
                </a:solidFill>
                <a:latin typeface="Book Antiqua" charset="0"/>
              </a:rPr>
              <a:t>Apply the content to development of the capstone project</a:t>
            </a:r>
          </a:p>
          <a:p>
            <a:pPr marL="1371600" lvl="2" indent="-457200">
              <a:buFont typeface="Wingdings" panose="05000000000000000000" pitchFamily="2" charset="2"/>
              <a:buChar char="v"/>
              <a:defRPr/>
            </a:pPr>
            <a:r>
              <a:rPr lang="en-US" sz="2400" dirty="0">
                <a:solidFill>
                  <a:srgbClr val="002060"/>
                </a:solidFill>
                <a:latin typeface="Book Antiqua" charset="0"/>
              </a:rPr>
              <a:t>Review Schedule and Requirements</a:t>
            </a:r>
          </a:p>
          <a:p>
            <a:pPr marL="914400" lvl="1" indent="-457200">
              <a:buFont typeface="Wingdings" panose="05000000000000000000" pitchFamily="2" charset="2"/>
              <a:buChar char="Ø"/>
              <a:defRPr/>
            </a:pPr>
            <a:r>
              <a:rPr lang="en-US" sz="2400" dirty="0">
                <a:solidFill>
                  <a:srgbClr val="002060"/>
                </a:solidFill>
                <a:latin typeface="Book Antiqua" charset="0"/>
              </a:rPr>
              <a:t>Trello</a:t>
            </a:r>
          </a:p>
          <a:p>
            <a:pPr lvl="1">
              <a:defRPr/>
            </a:pPr>
            <a:endParaRPr kumimoji="0" lang="en-US" sz="2400" b="0" i="0" u="none" strike="noStrike" kern="1200" cap="none" spc="0" normalizeH="0" noProof="0" dirty="0">
              <a:ln>
                <a:noFill/>
              </a:ln>
              <a:solidFill>
                <a:srgbClr val="002060"/>
              </a:solidFill>
              <a:effectLst/>
              <a:uLnTx/>
              <a:uFillTx/>
              <a:latin typeface="Book Antiqua" charset="0"/>
              <a:ea typeface="ＭＳ Ｐゴシック" charset="0"/>
            </a:endParaRPr>
          </a:p>
          <a:p>
            <a:pPr marR="0" lvl="1" algn="l" defTabSz="914400" rtl="0" eaLnBrk="1" fontAlgn="base" latinLnBrk="0" hangingPunct="1">
              <a:lnSpc>
                <a:spcPct val="100000"/>
              </a:lnSpc>
              <a:spcBef>
                <a:spcPct val="0"/>
              </a:spcBef>
              <a:spcAft>
                <a:spcPct val="0"/>
              </a:spcAft>
              <a:buClrTx/>
              <a:buSzTx/>
              <a:tabLst/>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926476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580" y="35560"/>
            <a:ext cx="7756263" cy="715304"/>
          </a:xfrm>
        </p:spPr>
        <p:txBody>
          <a:bodyPr/>
          <a:lstStyle/>
          <a:p>
            <a:r>
              <a:rPr lang="en-US" dirty="0"/>
              <a:t>Types of Data Scientists </a:t>
            </a:r>
          </a:p>
        </p:txBody>
      </p:sp>
      <p:sp>
        <p:nvSpPr>
          <p:cNvPr id="3" name="Rectangle 2"/>
          <p:cNvSpPr/>
          <p:nvPr/>
        </p:nvSpPr>
        <p:spPr>
          <a:xfrm>
            <a:off x="175098" y="848139"/>
            <a:ext cx="8754893" cy="4524315"/>
          </a:xfrm>
          <a:prstGeom prst="rect">
            <a:avLst/>
          </a:prstGeom>
        </p:spPr>
        <p:txBody>
          <a:bodyPr wrap="square">
            <a:spAutoFit/>
          </a:bodyPr>
          <a:lstStyle/>
          <a:p>
            <a:r>
              <a:rPr lang="en-US" dirty="0">
                <a:solidFill>
                  <a:schemeClr val="tx2"/>
                </a:solidFill>
                <a:latin typeface="Book Antiqua" panose="02040602050305030304" pitchFamily="18" charset="0"/>
              </a:rPr>
              <a:t>Those strong in </a:t>
            </a:r>
            <a:r>
              <a:rPr lang="en-US" b="1" dirty="0">
                <a:solidFill>
                  <a:srgbClr val="FF0000"/>
                </a:solidFill>
                <a:latin typeface="Book Antiqua" panose="02040602050305030304" pitchFamily="18" charset="0"/>
              </a:rPr>
              <a:t>machine learning</a:t>
            </a:r>
            <a:r>
              <a:rPr lang="en-US" dirty="0">
                <a:solidFill>
                  <a:schemeClr val="tx2"/>
                </a:solidFill>
                <a:latin typeface="Book Antiqua" panose="02040602050305030304" pitchFamily="18" charset="0"/>
              </a:rPr>
              <a:t> / computer science (algorithms, computational complexity)</a:t>
            </a: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a:t>
            </a:r>
            <a:r>
              <a:rPr lang="en-US" dirty="0">
                <a:solidFill>
                  <a:srgbClr val="FF0000"/>
                </a:solidFill>
                <a:latin typeface="Book Antiqua" panose="02040602050305030304" pitchFamily="18" charset="0"/>
              </a:rPr>
              <a:t> </a:t>
            </a:r>
            <a:r>
              <a:rPr lang="en-US" b="1" dirty="0">
                <a:solidFill>
                  <a:srgbClr val="FF0000"/>
                </a:solidFill>
                <a:latin typeface="Book Antiqua" panose="02040602050305030304" pitchFamily="18" charset="0"/>
              </a:rPr>
              <a:t>business</a:t>
            </a:r>
            <a:r>
              <a:rPr lang="en-US" dirty="0">
                <a:solidFill>
                  <a:schemeClr val="tx2"/>
                </a:solidFill>
                <a:latin typeface="Book Antiqua" panose="02040602050305030304" pitchFamily="18" charset="0"/>
              </a:rPr>
              <a:t>, ROI optimization, decision sciences, involved in some of the tasks traditionally performed by business analysts in bigger companies (dashboards design, metric mix selection and metric definitions, ROI optimization, high-level database design)</a:t>
            </a: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 production code development, </a:t>
            </a:r>
            <a:r>
              <a:rPr lang="en-US" b="1" dirty="0">
                <a:solidFill>
                  <a:srgbClr val="FF0000"/>
                </a:solidFill>
                <a:latin typeface="Book Antiqua" panose="02040602050305030304" pitchFamily="18" charset="0"/>
              </a:rPr>
              <a:t>software engineering</a:t>
            </a:r>
            <a:r>
              <a:rPr lang="en-US" dirty="0">
                <a:solidFill>
                  <a:schemeClr val="tx2"/>
                </a:solidFill>
                <a:latin typeface="Book Antiqua" panose="02040602050305030304" pitchFamily="18" charset="0"/>
              </a:rPr>
              <a:t> (they know a few programming languages)</a:t>
            </a: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 </a:t>
            </a:r>
            <a:r>
              <a:rPr lang="en-US" b="1" dirty="0">
                <a:solidFill>
                  <a:srgbClr val="FF0000"/>
                </a:solidFill>
                <a:latin typeface="Book Antiqua" panose="02040602050305030304" pitchFamily="18" charset="0"/>
              </a:rPr>
              <a:t>visualization</a:t>
            </a:r>
            <a:endParaRPr lang="en-US" dirty="0">
              <a:solidFill>
                <a:srgbClr val="FF0000"/>
              </a:solidFill>
              <a:latin typeface="Book Antiqua" panose="02040602050305030304" pitchFamily="18" charset="0"/>
            </a:endParaRP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 GIS, </a:t>
            </a:r>
            <a:r>
              <a:rPr lang="en-US" b="1" dirty="0">
                <a:solidFill>
                  <a:srgbClr val="FF0000"/>
                </a:solidFill>
                <a:latin typeface="Book Antiqua" panose="02040602050305030304" pitchFamily="18" charset="0"/>
              </a:rPr>
              <a:t>spatial data</a:t>
            </a:r>
            <a:r>
              <a:rPr lang="en-US" dirty="0">
                <a:solidFill>
                  <a:schemeClr val="tx2"/>
                </a:solidFill>
                <a:latin typeface="Book Antiqua" panose="02040602050305030304" pitchFamily="18" charset="0"/>
              </a:rPr>
              <a:t>, data modeled by graphs, graph databases</a:t>
            </a: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 a few of the above.</a:t>
            </a:r>
          </a:p>
        </p:txBody>
      </p:sp>
    </p:spTree>
    <p:extLst>
      <p:ext uri="{BB962C8B-B14F-4D97-AF65-F5344CB8AC3E}">
        <p14:creationId xmlns:p14="http://schemas.microsoft.com/office/powerpoint/2010/main" val="1096318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580" y="35560"/>
            <a:ext cx="7756263" cy="715304"/>
          </a:xfrm>
        </p:spPr>
        <p:txBody>
          <a:bodyPr/>
          <a:lstStyle/>
          <a:p>
            <a:r>
              <a:rPr lang="en-US" dirty="0"/>
              <a:t>Fields of Focus </a:t>
            </a:r>
          </a:p>
        </p:txBody>
      </p:sp>
      <p:sp>
        <p:nvSpPr>
          <p:cNvPr id="4" name="TextBox 3"/>
          <p:cNvSpPr txBox="1"/>
          <p:nvPr/>
        </p:nvSpPr>
        <p:spPr>
          <a:xfrm>
            <a:off x="291829" y="770319"/>
            <a:ext cx="8547371" cy="4062651"/>
          </a:xfrm>
          <a:prstGeom prst="rect">
            <a:avLst/>
          </a:prstGeom>
          <a:noFill/>
        </p:spPr>
        <p:txBody>
          <a:bodyPr wrap="square" rtlCol="0">
            <a:spAutoFit/>
          </a:bodyPr>
          <a:lstStyle/>
          <a:p>
            <a:pPr marL="457200" indent="-457200">
              <a:buFont typeface="Wingdings" panose="05000000000000000000" pitchFamily="2" charset="2"/>
              <a:buChar char="Ø"/>
            </a:pPr>
            <a:r>
              <a:rPr lang="en-US" sz="2400" dirty="0">
                <a:solidFill>
                  <a:schemeClr val="tx2"/>
                </a:solidFill>
                <a:latin typeface="Book Antiqua" panose="02040602050305030304" pitchFamily="18" charset="0"/>
              </a:rPr>
              <a:t>Biotech (Genome)</a:t>
            </a:r>
          </a:p>
          <a:p>
            <a:endParaRPr lang="en-US" sz="1400" dirty="0">
              <a:solidFill>
                <a:schemeClr val="tx2"/>
              </a:solidFill>
              <a:latin typeface="Book Antiqua" panose="02040602050305030304" pitchFamily="18" charset="0"/>
            </a:endParaRPr>
          </a:p>
          <a:p>
            <a:pPr marL="457200" indent="-457200">
              <a:buFont typeface="Wingdings" panose="05000000000000000000" pitchFamily="2" charset="2"/>
              <a:buChar char="Ø"/>
            </a:pPr>
            <a:r>
              <a:rPr lang="en-US" sz="2400" dirty="0">
                <a:solidFill>
                  <a:schemeClr val="tx2"/>
                </a:solidFill>
                <a:latin typeface="Book Antiqua" panose="02040602050305030304" pitchFamily="18" charset="0"/>
              </a:rPr>
              <a:t>Finance (Time-Series/Forecasting)</a:t>
            </a:r>
          </a:p>
          <a:p>
            <a:endParaRPr lang="en-US" sz="1400" dirty="0">
              <a:solidFill>
                <a:schemeClr val="tx2"/>
              </a:solidFill>
              <a:latin typeface="Book Antiqua" panose="02040602050305030304" pitchFamily="18" charset="0"/>
            </a:endParaRPr>
          </a:p>
          <a:p>
            <a:pPr marL="457200" indent="-457200">
              <a:buFont typeface="Wingdings" panose="05000000000000000000" pitchFamily="2" charset="2"/>
              <a:buChar char="Ø"/>
            </a:pPr>
            <a:r>
              <a:rPr lang="en-US" sz="2400" dirty="0">
                <a:solidFill>
                  <a:schemeClr val="tx2"/>
                </a:solidFill>
                <a:latin typeface="Book Antiqua" panose="02040602050305030304" pitchFamily="18" charset="0"/>
              </a:rPr>
              <a:t>Health Care (Survival Analysis/Fraud Detection)</a:t>
            </a:r>
          </a:p>
          <a:p>
            <a:endParaRPr lang="en-US" sz="1400" dirty="0">
              <a:solidFill>
                <a:schemeClr val="tx2"/>
              </a:solidFill>
              <a:latin typeface="Book Antiqua" panose="02040602050305030304" pitchFamily="18" charset="0"/>
            </a:endParaRPr>
          </a:p>
          <a:p>
            <a:pPr marL="457200" indent="-457200">
              <a:buFont typeface="Wingdings" panose="05000000000000000000" pitchFamily="2" charset="2"/>
              <a:buChar char="Ø"/>
            </a:pPr>
            <a:r>
              <a:rPr lang="en-US" sz="2400" dirty="0">
                <a:solidFill>
                  <a:schemeClr val="tx2"/>
                </a:solidFill>
                <a:latin typeface="Book Antiqua" panose="02040602050305030304" pitchFamily="18" charset="0"/>
              </a:rPr>
              <a:t>Cyber Security (Defense Against Attacks)</a:t>
            </a:r>
          </a:p>
          <a:p>
            <a:endParaRPr lang="en-US" sz="1400" dirty="0">
              <a:solidFill>
                <a:schemeClr val="tx2"/>
              </a:solidFill>
              <a:latin typeface="Book Antiqua" panose="02040602050305030304" pitchFamily="18" charset="0"/>
            </a:endParaRPr>
          </a:p>
          <a:p>
            <a:pPr marL="457200" indent="-457200">
              <a:buFont typeface="Wingdings" panose="05000000000000000000" pitchFamily="2" charset="2"/>
              <a:buChar char="Ø"/>
            </a:pPr>
            <a:r>
              <a:rPr lang="en-US" sz="2400" dirty="0">
                <a:solidFill>
                  <a:schemeClr val="tx2"/>
                </a:solidFill>
                <a:latin typeface="Book Antiqua" panose="02040602050305030304" pitchFamily="18" charset="0"/>
              </a:rPr>
              <a:t>Geospatial Analysis (Climate Change/Earthquakes/Intelligence)</a:t>
            </a:r>
          </a:p>
          <a:p>
            <a:pPr marL="457200" indent="-457200">
              <a:buFont typeface="Wingdings" panose="05000000000000000000" pitchFamily="2" charset="2"/>
              <a:buChar char="Ø"/>
            </a:pPr>
            <a:endParaRPr lang="en-US" sz="1400" dirty="0">
              <a:solidFill>
                <a:schemeClr val="tx2"/>
              </a:solidFill>
              <a:latin typeface="Book Antiqua" panose="02040602050305030304" pitchFamily="18" charset="0"/>
            </a:endParaRPr>
          </a:p>
          <a:p>
            <a:pPr marL="457200" indent="-457200">
              <a:buFont typeface="Wingdings" panose="05000000000000000000" pitchFamily="2" charset="2"/>
              <a:buChar char="Ø"/>
            </a:pPr>
            <a:r>
              <a:rPr lang="en-US" sz="2400" dirty="0">
                <a:solidFill>
                  <a:schemeClr val="tx2"/>
                </a:solidFill>
                <a:latin typeface="Book Antiqua" panose="02040602050305030304" pitchFamily="18" charset="0"/>
              </a:rPr>
              <a:t>What else….</a:t>
            </a:r>
          </a:p>
          <a:p>
            <a:endParaRPr lang="en-US" sz="2000" dirty="0">
              <a:solidFill>
                <a:schemeClr val="tx2"/>
              </a:solidFill>
              <a:latin typeface="Book Antiqua" panose="02040602050305030304" pitchFamily="18" charset="0"/>
            </a:endParaRPr>
          </a:p>
        </p:txBody>
      </p:sp>
    </p:spTree>
    <p:extLst>
      <p:ext uri="{BB962C8B-B14F-4D97-AF65-F5344CB8AC3E}">
        <p14:creationId xmlns:p14="http://schemas.microsoft.com/office/powerpoint/2010/main" val="3869301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CD0CF0-90CC-9C41-A77B-2776398A8C8B}" type="slidenum">
              <a:rPr lang="en-US" smtClean="0"/>
              <a:pPr/>
              <a:t>42</a:t>
            </a:fld>
            <a:endParaRPr lang="en-US"/>
          </a:p>
        </p:txBody>
      </p:sp>
      <p:sp>
        <p:nvSpPr>
          <p:cNvPr id="6" name="Content Placeholder 2"/>
          <p:cNvSpPr>
            <a:spLocks noGrp="1"/>
          </p:cNvSpPr>
          <p:nvPr>
            <p:ph idx="1"/>
          </p:nvPr>
        </p:nvSpPr>
        <p:spPr>
          <a:xfrm>
            <a:off x="152400" y="914400"/>
            <a:ext cx="8546638" cy="2782993"/>
          </a:xfrm>
        </p:spPr>
        <p:txBody>
          <a:bodyPr>
            <a:normAutofit/>
          </a:bodyPr>
          <a:lstStyle/>
          <a:p>
            <a:r>
              <a:rPr lang="en-US" sz="2700" dirty="0">
                <a:solidFill>
                  <a:srgbClr val="002060"/>
                </a:solidFill>
                <a:latin typeface="Times New Roman" panose="02020603050405020304" pitchFamily="18" charset="0"/>
                <a:cs typeface="Times New Roman" panose="02020603050405020304" pitchFamily="18" charset="0"/>
              </a:rPr>
              <a:t> What do </a:t>
            </a:r>
            <a:r>
              <a:rPr lang="en-US" sz="2700" dirty="0">
                <a:solidFill>
                  <a:srgbClr val="FF0000"/>
                </a:solidFill>
                <a:latin typeface="Times New Roman" panose="02020603050405020304" pitchFamily="18" charset="0"/>
                <a:cs typeface="Times New Roman" panose="02020603050405020304" pitchFamily="18" charset="0"/>
              </a:rPr>
              <a:t>Data Scientists </a:t>
            </a:r>
            <a:r>
              <a:rPr lang="en-US" sz="2700" dirty="0">
                <a:solidFill>
                  <a:srgbClr val="002060"/>
                </a:solidFill>
                <a:latin typeface="Times New Roman" panose="02020603050405020304" pitchFamily="18" charset="0"/>
                <a:cs typeface="Times New Roman" panose="02020603050405020304" pitchFamily="18" charset="0"/>
              </a:rPr>
              <a:t>actually do anyway?</a:t>
            </a:r>
            <a:endParaRPr lang="en-US" dirty="0">
              <a:solidFill>
                <a:srgbClr val="002060"/>
              </a:solidFill>
              <a:latin typeface="Times New Roman" panose="02020603050405020304" pitchFamily="18" charset="0"/>
              <a:cs typeface="Times New Roman" panose="02020603050405020304" pitchFamily="18" charset="0"/>
            </a:endParaRPr>
          </a:p>
          <a:p>
            <a:pPr lvl="1"/>
            <a:r>
              <a:rPr lang="en-US" sz="2400" dirty="0">
                <a:solidFill>
                  <a:srgbClr val="002060"/>
                </a:solidFill>
                <a:latin typeface="Times New Roman" panose="02020603050405020304" pitchFamily="18" charset="0"/>
                <a:cs typeface="Times New Roman" panose="02020603050405020304" pitchFamily="18" charset="0"/>
              </a:rPr>
              <a:t> </a:t>
            </a:r>
            <a:r>
              <a:rPr lang="en-US" sz="2400" dirty="0">
                <a:hlinkClick r:id="rId2"/>
              </a:rPr>
              <a:t>https://www.kaggle.com/surveys/2017</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itle 1"/>
          <p:cNvSpPr>
            <a:spLocks noGrp="1"/>
          </p:cNvSpPr>
          <p:nvPr>
            <p:ph type="title"/>
          </p:nvPr>
        </p:nvSpPr>
        <p:spPr>
          <a:xfrm>
            <a:off x="304800" y="87214"/>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spTree>
    <p:extLst>
      <p:ext uri="{BB962C8B-B14F-4D97-AF65-F5344CB8AC3E}">
        <p14:creationId xmlns:p14="http://schemas.microsoft.com/office/powerpoint/2010/main" val="2037572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A4BA-B701-4403-9055-FC8414D707A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3644949-563C-4479-BEC0-E4F8EF8F4D12}"/>
              </a:ext>
            </a:extLst>
          </p:cNvPr>
          <p:cNvPicPr>
            <a:picLocks noChangeAspect="1"/>
          </p:cNvPicPr>
          <p:nvPr/>
        </p:nvPicPr>
        <p:blipFill>
          <a:blip r:embed="rId2"/>
          <a:stretch>
            <a:fillRect/>
          </a:stretch>
        </p:blipFill>
        <p:spPr>
          <a:xfrm>
            <a:off x="0" y="128016"/>
            <a:ext cx="9144000" cy="6601967"/>
          </a:xfrm>
          <a:prstGeom prst="rect">
            <a:avLst/>
          </a:prstGeom>
        </p:spPr>
      </p:pic>
    </p:spTree>
    <p:extLst>
      <p:ext uri="{BB962C8B-B14F-4D97-AF65-F5344CB8AC3E}">
        <p14:creationId xmlns:p14="http://schemas.microsoft.com/office/powerpoint/2010/main" val="38829897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1447800"/>
            <a:ext cx="8379725" cy="2246769"/>
          </a:xfrm>
          <a:prstGeom prst="rect">
            <a:avLst/>
          </a:prstGeom>
          <a:noFill/>
        </p:spPr>
        <p:txBody>
          <a:bodyPr wrap="square" rtlCol="0">
            <a:spAutoFit/>
          </a:bodyPr>
          <a:lstStyle/>
          <a:p>
            <a:pPr algn="ctr"/>
            <a:r>
              <a:rPr lang="en-US" sz="2800" dirty="0">
                <a:solidFill>
                  <a:schemeClr val="tx2"/>
                </a:solidFill>
                <a:latin typeface="Bodoni MT" panose="02070603080606020203" pitchFamily="18" charset="0"/>
              </a:rPr>
              <a:t>Be thinking about what type of Data Scientists you are/or want to be and what field of specialty in which you would like to work. </a:t>
            </a:r>
          </a:p>
          <a:p>
            <a:pPr algn="ctr"/>
            <a:endParaRPr lang="en-US" sz="2800" dirty="0">
              <a:solidFill>
                <a:schemeClr val="tx2"/>
              </a:solidFill>
              <a:latin typeface="Bodoni MT" panose="02070603080606020203" pitchFamily="18" charset="0"/>
            </a:endParaRPr>
          </a:p>
          <a:p>
            <a:pPr algn="ctr"/>
            <a:r>
              <a:rPr lang="en-US" sz="2800" dirty="0">
                <a:solidFill>
                  <a:schemeClr val="tx2"/>
                </a:solidFill>
                <a:latin typeface="Bodoni MT" panose="02070603080606020203" pitchFamily="18" charset="0"/>
                <a:hlinkClick r:id="rId2"/>
              </a:rPr>
              <a:t>http://survey.datacommunitydc.org/reset</a:t>
            </a:r>
            <a:endParaRPr lang="en-US" sz="2800" dirty="0">
              <a:solidFill>
                <a:schemeClr val="tx2"/>
              </a:solidFill>
              <a:latin typeface="Bodoni MT" panose="02070603080606020203" pitchFamily="18" charset="0"/>
            </a:endParaRPr>
          </a:p>
        </p:txBody>
      </p:sp>
    </p:spTree>
    <p:extLst>
      <p:ext uri="{BB962C8B-B14F-4D97-AF65-F5344CB8AC3E}">
        <p14:creationId xmlns:p14="http://schemas.microsoft.com/office/powerpoint/2010/main" val="3451339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219200" y="76200"/>
            <a:ext cx="6489511" cy="415498"/>
          </a:xfrm>
        </p:spPr>
        <p:txBody>
          <a:bodyPr wrap="square">
            <a:spAutoFit/>
          </a:bodyPr>
          <a:lstStyle/>
          <a:p>
            <a:r>
              <a:rPr lang="en-US" sz="2100" dirty="0">
                <a:latin typeface="Times New Roman" panose="02020603050405020304" pitchFamily="18" charset="0"/>
                <a:ea typeface="+mn-ea"/>
                <a:cs typeface="Times New Roman" panose="02020603050405020304" pitchFamily="18" charset="0"/>
              </a:rPr>
              <a:t>Importance of Data Science Communications</a:t>
            </a:r>
            <a:r>
              <a:rPr lang="en-US" sz="2100" dirty="0">
                <a:latin typeface="Arial" panose="020B0604020202020204" pitchFamily="34" charset="0"/>
                <a:ea typeface="+mn-ea"/>
                <a:cs typeface="Arial" panose="020B0604020202020204" pitchFamily="34" charset="0"/>
              </a:rPr>
              <a:t> </a:t>
            </a:r>
          </a:p>
        </p:txBody>
      </p:sp>
      <p:sp>
        <p:nvSpPr>
          <p:cNvPr id="6" name="Title 1"/>
          <p:cNvSpPr txBox="1">
            <a:spLocks/>
          </p:cNvSpPr>
          <p:nvPr/>
        </p:nvSpPr>
        <p:spPr>
          <a:xfrm>
            <a:off x="0" y="491698"/>
            <a:ext cx="8417256" cy="4495800"/>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14313" indent="-214313" algn="l">
              <a:buFont typeface="Wingdings" panose="05000000000000000000" pitchFamily="2" charset="2"/>
              <a:buChar char="Ø"/>
            </a:pPr>
            <a:endParaRPr lang="en-US" sz="1600" dirty="0">
              <a:solidFill>
                <a:srgbClr val="002060"/>
              </a:solidFill>
              <a:latin typeface="+mn-lt"/>
            </a:endParaRPr>
          </a:p>
          <a:p>
            <a:pPr marL="342900" indent="-342900" algn="l">
              <a:buFont typeface="Wingdings" panose="05000000000000000000" pitchFamily="2" charset="2"/>
              <a:buChar char="Ø"/>
            </a:pPr>
            <a:r>
              <a:rPr lang="en-US" sz="2800" b="0" dirty="0">
                <a:solidFill>
                  <a:srgbClr val="002060"/>
                </a:solidFill>
                <a:latin typeface="Times New Roman" panose="02020603050405020304" pitchFamily="18" charset="0"/>
                <a:cs typeface="Times New Roman" panose="02020603050405020304" pitchFamily="18" charset="0"/>
              </a:rPr>
              <a:t> Business Broadway surveyed over a 1,000 data scientists across a variety of domains to determine the </a:t>
            </a:r>
            <a:r>
              <a:rPr lang="en-US" sz="2800" b="0" dirty="0">
                <a:solidFill>
                  <a:srgbClr val="FF0000"/>
                </a:solidFill>
                <a:latin typeface="Times New Roman" panose="02020603050405020304" pitchFamily="18" charset="0"/>
                <a:cs typeface="Times New Roman" panose="02020603050405020304" pitchFamily="18" charset="0"/>
              </a:rPr>
              <a:t>top 10 skills </a:t>
            </a:r>
            <a:r>
              <a:rPr lang="en-US" sz="2800" b="0" dirty="0">
                <a:solidFill>
                  <a:srgbClr val="002060"/>
                </a:solidFill>
                <a:latin typeface="Times New Roman" panose="02020603050405020304" pitchFamily="18" charset="0"/>
                <a:cs typeface="Times New Roman" panose="02020603050405020304" pitchFamily="18" charset="0"/>
              </a:rPr>
              <a:t>for different data science roles:</a:t>
            </a:r>
          </a:p>
          <a:p>
            <a:pPr marL="728663" lvl="1" indent="-385763" algn="l">
              <a:buFont typeface="+mj-lt"/>
              <a:buAutoNum type="arabicPeriod"/>
            </a:pPr>
            <a:r>
              <a:rPr lang="en-US" sz="2400" dirty="0">
                <a:solidFill>
                  <a:srgbClr val="002060"/>
                </a:solidFill>
                <a:latin typeface="Times New Roman" panose="02020603050405020304" pitchFamily="18" charset="0"/>
                <a:cs typeface="Times New Roman" panose="02020603050405020304" pitchFamily="18" charset="0"/>
              </a:rPr>
              <a:t>Business Manager </a:t>
            </a:r>
          </a:p>
          <a:p>
            <a:pPr marL="728663" lvl="1" indent="-385763" algn="l">
              <a:buFont typeface="+mj-lt"/>
              <a:buAutoNum type="arabicPeriod"/>
            </a:pPr>
            <a:endParaRPr lang="en-US" sz="900" dirty="0">
              <a:solidFill>
                <a:srgbClr val="002060"/>
              </a:solidFill>
              <a:latin typeface="Times New Roman" panose="02020603050405020304" pitchFamily="18" charset="0"/>
              <a:cs typeface="Times New Roman" panose="02020603050405020304" pitchFamily="18" charset="0"/>
            </a:endParaRPr>
          </a:p>
          <a:p>
            <a:pPr marL="728663" lvl="1" indent="-385763" algn="l">
              <a:buFont typeface="+mj-lt"/>
              <a:buAutoNum type="arabicPeriod"/>
            </a:pPr>
            <a:r>
              <a:rPr lang="en-US" sz="2400" dirty="0">
                <a:solidFill>
                  <a:srgbClr val="002060"/>
                </a:solidFill>
                <a:latin typeface="Times New Roman" panose="02020603050405020304" pitchFamily="18" charset="0"/>
                <a:cs typeface="Times New Roman" panose="02020603050405020304" pitchFamily="18" charset="0"/>
              </a:rPr>
              <a:t>Developer</a:t>
            </a:r>
          </a:p>
          <a:p>
            <a:pPr marL="728663" lvl="1" indent="-385763" algn="l">
              <a:buFont typeface="+mj-lt"/>
              <a:buAutoNum type="arabicPeriod"/>
            </a:pPr>
            <a:endParaRPr lang="en-US" sz="900" dirty="0">
              <a:solidFill>
                <a:srgbClr val="002060"/>
              </a:solidFill>
              <a:latin typeface="Times New Roman" panose="02020603050405020304" pitchFamily="18" charset="0"/>
              <a:cs typeface="Times New Roman" panose="02020603050405020304" pitchFamily="18" charset="0"/>
            </a:endParaRPr>
          </a:p>
          <a:p>
            <a:pPr marL="728663" lvl="1" indent="-385763" algn="l">
              <a:buFont typeface="+mj-lt"/>
              <a:buAutoNum type="arabicPeriod"/>
            </a:pPr>
            <a:r>
              <a:rPr lang="en-US" sz="2400" dirty="0">
                <a:solidFill>
                  <a:srgbClr val="002060"/>
                </a:solidFill>
                <a:latin typeface="Times New Roman" panose="02020603050405020304" pitchFamily="18" charset="0"/>
                <a:cs typeface="Times New Roman" panose="02020603050405020304" pitchFamily="18" charset="0"/>
              </a:rPr>
              <a:t>Creatives</a:t>
            </a:r>
          </a:p>
          <a:p>
            <a:pPr marL="728663" lvl="1" indent="-385763" algn="l">
              <a:buFont typeface="+mj-lt"/>
              <a:buAutoNum type="arabicPeriod"/>
            </a:pPr>
            <a:endParaRPr lang="en-US" sz="900" dirty="0">
              <a:solidFill>
                <a:srgbClr val="002060"/>
              </a:solidFill>
              <a:latin typeface="Times New Roman" panose="02020603050405020304" pitchFamily="18" charset="0"/>
              <a:cs typeface="Times New Roman" panose="02020603050405020304" pitchFamily="18" charset="0"/>
            </a:endParaRPr>
          </a:p>
          <a:p>
            <a:pPr marL="728663" lvl="1" indent="-385763" algn="l">
              <a:buFont typeface="+mj-lt"/>
              <a:buAutoNum type="arabicPeriod"/>
            </a:pPr>
            <a:r>
              <a:rPr lang="en-US" sz="2400" dirty="0">
                <a:solidFill>
                  <a:srgbClr val="002060"/>
                </a:solidFill>
                <a:latin typeface="Times New Roman" panose="02020603050405020304" pitchFamily="18" charset="0"/>
                <a:cs typeface="Times New Roman" panose="02020603050405020304" pitchFamily="18" charset="0"/>
              </a:rPr>
              <a:t>Researcher </a:t>
            </a:r>
          </a:p>
          <a:p>
            <a:pPr marL="342900" lvl="1" algn="l"/>
            <a:endParaRPr lang="en-US" sz="2400" dirty="0">
              <a:solidFill>
                <a:srgbClr val="002060"/>
              </a:solidFill>
              <a:latin typeface="Times New Roman" panose="02020603050405020304" pitchFamily="18" charset="0"/>
              <a:cs typeface="Times New Roman" panose="02020603050405020304" pitchFamily="18" charset="0"/>
            </a:endParaRPr>
          </a:p>
          <a:p>
            <a:pPr marL="385763" indent="-385763" algn="l">
              <a:buFont typeface="Wingdings" panose="05000000000000000000" pitchFamily="2" charset="2"/>
              <a:buChar char="Ø"/>
            </a:pPr>
            <a:endParaRPr lang="en-US" sz="900" b="0" dirty="0">
              <a:solidFill>
                <a:srgbClr val="002060"/>
              </a:solidFill>
              <a:latin typeface="Times New Roman" panose="02020603050405020304" pitchFamily="18" charset="0"/>
              <a:cs typeface="Times New Roman" panose="02020603050405020304" pitchFamily="18" charset="0"/>
            </a:endParaRPr>
          </a:p>
          <a:p>
            <a:pPr marL="257175" indent="-257175" algn="l">
              <a:buFont typeface="Wingdings" panose="05000000000000000000" pitchFamily="2" charset="2"/>
              <a:buChar char="Ø"/>
            </a:pPr>
            <a:r>
              <a:rPr lang="en-US" sz="2800" b="0" dirty="0">
                <a:solidFill>
                  <a:srgbClr val="002060"/>
                </a:solidFill>
                <a:latin typeface="Times New Roman" panose="02020603050405020304" pitchFamily="18" charset="0"/>
                <a:cs typeface="Times New Roman" panose="02020603050405020304" pitchFamily="18" charset="0"/>
              </a:rPr>
              <a:t> Where do you think communications falls for Developer and </a:t>
            </a:r>
            <a:r>
              <a:rPr lang="en-US" sz="2800" b="0" dirty="0" err="1">
                <a:solidFill>
                  <a:srgbClr val="002060"/>
                </a:solidFill>
                <a:latin typeface="Times New Roman" panose="02020603050405020304" pitchFamily="18" charset="0"/>
                <a:cs typeface="Times New Roman" panose="02020603050405020304" pitchFamily="18" charset="0"/>
              </a:rPr>
              <a:t>Reseacher</a:t>
            </a:r>
            <a:r>
              <a:rPr lang="en-US" sz="2800" b="0" dirty="0">
                <a:solidFill>
                  <a:srgbClr val="002060"/>
                </a:solidFill>
                <a:latin typeface="Times New Roman" panose="02020603050405020304" pitchFamily="18" charset="0"/>
                <a:cs typeface="Times New Roman" panose="02020603050405020304" pitchFamily="18" charset="0"/>
              </a:rPr>
              <a:t>? </a:t>
            </a:r>
          </a:p>
          <a:p>
            <a:pPr marL="685800" lvl="1" indent="-342900" algn="l">
              <a:buFont typeface="Wingdings" panose="05000000000000000000" pitchFamily="2" charset="2"/>
              <a:buChar char="v"/>
            </a:pPr>
            <a:r>
              <a:rPr lang="en-US" sz="2800" dirty="0">
                <a:solidFill>
                  <a:srgbClr val="002060"/>
                </a:solidFill>
                <a:latin typeface="Times New Roman" panose="02020603050405020304" pitchFamily="18" charset="0"/>
                <a:cs typeface="Times New Roman" panose="02020603050405020304" pitchFamily="18" charset="0"/>
              </a:rPr>
              <a:t>Poll…next slide</a:t>
            </a:r>
            <a:r>
              <a:rPr lang="en-US" sz="3200" dirty="0">
                <a:solidFill>
                  <a:srgbClr val="00206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16630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56263" cy="536478"/>
          </a:xfrm>
        </p:spPr>
        <p:txBody>
          <a:bodyPr/>
          <a:lstStyle/>
          <a:p>
            <a:r>
              <a:rPr lang="en-US" dirty="0">
                <a:latin typeface="Times New Roman" panose="02020603050405020304" pitchFamily="18" charset="0"/>
                <a:cs typeface="Times New Roman" panose="02020603050405020304" pitchFamily="18" charset="0"/>
              </a:rPr>
              <a:t>Quick Poll</a:t>
            </a:r>
          </a:p>
        </p:txBody>
      </p:sp>
      <p:sp>
        <p:nvSpPr>
          <p:cNvPr id="5" name="Title 1">
            <a:extLst>
              <a:ext uri="{FF2B5EF4-FFF2-40B4-BE49-F238E27FC236}">
                <a16:creationId xmlns:a16="http://schemas.microsoft.com/office/drawing/2014/main" id="{4AF82AC1-D871-41C4-821C-0D16EB2B0F78}"/>
              </a:ext>
            </a:extLst>
          </p:cNvPr>
          <p:cNvSpPr txBox="1">
            <a:spLocks/>
          </p:cNvSpPr>
          <p:nvPr/>
        </p:nvSpPr>
        <p:spPr>
          <a:xfrm>
            <a:off x="76200" y="990601"/>
            <a:ext cx="8417256" cy="2514600"/>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14313" indent="-214313" algn="l">
              <a:buFont typeface="Wingdings" panose="05000000000000000000" pitchFamily="2" charset="2"/>
              <a:buChar char="Ø"/>
            </a:pPr>
            <a:endParaRPr lang="en-US" sz="1350" dirty="0">
              <a:solidFill>
                <a:srgbClr val="002060"/>
              </a:solidFill>
              <a:latin typeface="+mn-lt"/>
            </a:endParaRPr>
          </a:p>
          <a:p>
            <a:r>
              <a:rPr lang="da-DK" b="0" dirty="0"/>
              <a:t>Join at</a:t>
            </a:r>
          </a:p>
          <a:p>
            <a:r>
              <a:rPr lang="da-DK" dirty="0"/>
              <a:t>slido.com</a:t>
            </a:r>
          </a:p>
          <a:p>
            <a:r>
              <a:rPr lang="da-DK" dirty="0"/>
              <a:t>#Y676</a:t>
            </a:r>
          </a:p>
        </p:txBody>
      </p:sp>
    </p:spTree>
    <p:extLst>
      <p:ext uri="{BB962C8B-B14F-4D97-AF65-F5344CB8AC3E}">
        <p14:creationId xmlns:p14="http://schemas.microsoft.com/office/powerpoint/2010/main" val="13274475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914400"/>
            <a:ext cx="9144000" cy="369332"/>
          </a:xfrm>
          <a:prstGeom prst="rect">
            <a:avLst/>
          </a:prstGeom>
          <a:solidFill>
            <a:schemeClr val="bg1"/>
          </a:solidFill>
        </p:spPr>
        <p:txBody>
          <a:bodyPr wrap="square" rtlCol="0">
            <a:spAutoFit/>
          </a:bodyPr>
          <a:lstStyle/>
          <a:p>
            <a:endParaRPr lang="en-US" dirty="0"/>
          </a:p>
        </p:txBody>
      </p:sp>
      <p:pic>
        <p:nvPicPr>
          <p:cNvPr id="14338" name="Picture 2" descr="http://businessoverbroadway.com/wp-content/uploads/2016/01/datascienceblogtopdatascienceskills.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38200" y="1023674"/>
            <a:ext cx="7243763" cy="49791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38943" y="2071687"/>
            <a:ext cx="1247503" cy="111443"/>
          </a:xfrm>
          <a:prstGeom prst="rect">
            <a:avLst/>
          </a:prstGeom>
          <a:solidFill>
            <a:srgbClr val="FFFF00">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067322" y="2183130"/>
            <a:ext cx="1247503" cy="111443"/>
          </a:xfrm>
          <a:prstGeom prst="rect">
            <a:avLst/>
          </a:prstGeom>
          <a:solidFill>
            <a:srgbClr val="FFFF00">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60824" y="2071687"/>
            <a:ext cx="1247503" cy="111443"/>
          </a:xfrm>
          <a:prstGeom prst="rect">
            <a:avLst/>
          </a:prstGeom>
          <a:solidFill>
            <a:srgbClr val="FFFF00">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51661" y="2071687"/>
            <a:ext cx="1247503" cy="111443"/>
          </a:xfrm>
          <a:prstGeom prst="rect">
            <a:avLst/>
          </a:prstGeom>
          <a:solidFill>
            <a:srgbClr val="FFFF00">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285875" y="3043237"/>
            <a:ext cx="1300570" cy="111443"/>
          </a:xfrm>
          <a:prstGeom prst="rect">
            <a:avLst/>
          </a:prstGeom>
          <a:solidFill>
            <a:schemeClr val="accent1">
              <a:lumMod val="60000"/>
              <a:lumOff val="40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067322" y="2320290"/>
            <a:ext cx="1300570" cy="111443"/>
          </a:xfrm>
          <a:prstGeom prst="rect">
            <a:avLst/>
          </a:prstGeom>
          <a:solidFill>
            <a:schemeClr val="accent1">
              <a:lumMod val="60000"/>
              <a:lumOff val="40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07757" y="2434590"/>
            <a:ext cx="1300570" cy="111443"/>
          </a:xfrm>
          <a:prstGeom prst="rect">
            <a:avLst/>
          </a:prstGeom>
          <a:solidFill>
            <a:schemeClr val="accent1">
              <a:lumMod val="60000"/>
              <a:lumOff val="40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751661" y="2183130"/>
            <a:ext cx="1247503" cy="107157"/>
          </a:xfrm>
          <a:prstGeom prst="rect">
            <a:avLst/>
          </a:prstGeom>
          <a:solidFill>
            <a:schemeClr val="accent1">
              <a:lumMod val="60000"/>
              <a:lumOff val="40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140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anim calcmode="lin" valueType="num">
                                      <p:cBhvr>
                                        <p:cTn id="10" dur="1000" fill="hold"/>
                                        <p:tgtEl>
                                          <p:spTgt spid="4"/>
                                        </p:tgtEl>
                                        <p:attrNameLst>
                                          <p:attrName>ppt_x</p:attrName>
                                        </p:attrNameLst>
                                      </p:cBhvr>
                                      <p:tavLst>
                                        <p:tav tm="0">
                                          <p:val>
                                            <p:strVal val="#ppt_x"/>
                                          </p:val>
                                        </p:tav>
                                        <p:tav tm="100000">
                                          <p:val>
                                            <p:strVal val="#ppt_x"/>
                                          </p:val>
                                        </p:tav>
                                      </p:tavLst>
                                    </p:anim>
                                    <p:anim calcmode="lin" valueType="num">
                                      <p:cBhvr>
                                        <p:cTn id="11" dur="1000" fill="hold"/>
                                        <p:tgtEl>
                                          <p:spTgt spid="4"/>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8" grpId="0" animBg="1"/>
      <p:bldP spid="9" grpId="0" animBg="1"/>
      <p:bldP spid="10" grpId="0" animBg="1"/>
      <p:bldP spid="11" grpId="0" animBg="1"/>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219200" y="76200"/>
            <a:ext cx="6489511" cy="415498"/>
          </a:xfrm>
        </p:spPr>
        <p:txBody>
          <a:bodyPr wrap="square">
            <a:spAutoFit/>
          </a:bodyPr>
          <a:lstStyle/>
          <a:p>
            <a:r>
              <a:rPr lang="en-US" sz="2100" dirty="0">
                <a:latin typeface="Times New Roman" panose="02020603050405020304" pitchFamily="18" charset="0"/>
                <a:cs typeface="Times New Roman" panose="02020603050405020304" pitchFamily="18" charset="0"/>
              </a:rPr>
              <a:t>Key Points </a:t>
            </a:r>
          </a:p>
        </p:txBody>
      </p:sp>
      <p:sp>
        <p:nvSpPr>
          <p:cNvPr id="6" name="Title 1"/>
          <p:cNvSpPr txBox="1">
            <a:spLocks/>
          </p:cNvSpPr>
          <p:nvPr/>
        </p:nvSpPr>
        <p:spPr>
          <a:xfrm>
            <a:off x="21167" y="914400"/>
            <a:ext cx="8745583" cy="2133600"/>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771525" lvl="1" indent="-428625" algn="l">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Data visualization can be seen as the product data science professionals are generating prior to deployment</a:t>
            </a:r>
          </a:p>
          <a:p>
            <a:pPr lvl="1" algn="l"/>
            <a:endParaRPr lang="en-US" sz="2400" dirty="0">
              <a:solidFill>
                <a:srgbClr val="002060"/>
              </a:solidFill>
              <a:latin typeface="Times New Roman" panose="02020603050405020304" pitchFamily="18" charset="0"/>
              <a:cs typeface="Times New Roman" panose="02020603050405020304" pitchFamily="18" charset="0"/>
            </a:endParaRPr>
          </a:p>
          <a:p>
            <a:pPr marL="771525" lvl="1" indent="-428625" algn="l">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Communications can be just as important as technical skills across a variety of data science focus areas</a:t>
            </a:r>
          </a:p>
        </p:txBody>
      </p:sp>
    </p:spTree>
    <p:extLst>
      <p:ext uri="{BB962C8B-B14F-4D97-AF65-F5344CB8AC3E}">
        <p14:creationId xmlns:p14="http://schemas.microsoft.com/office/powerpoint/2010/main" val="48862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1924"/>
            <a:ext cx="7886700" cy="731520"/>
          </a:xfrm>
        </p:spPr>
        <p:txBody>
          <a:bodyPr/>
          <a:lstStyle/>
          <a:p>
            <a:r>
              <a:rPr lang="en-US" dirty="0">
                <a:solidFill>
                  <a:srgbClr val="002060"/>
                </a:solidFill>
                <a:latin typeface="Times New Roman" panose="02020603050405020304" pitchFamily="18" charset="0"/>
                <a:cs typeface="Times New Roman" panose="02020603050405020304" pitchFamily="18" charset="0"/>
              </a:rPr>
              <a:t>Data Science Overview: Data Analytics (Science) Levels</a:t>
            </a:r>
          </a:p>
        </p:txBody>
      </p:sp>
      <p:sp>
        <p:nvSpPr>
          <p:cNvPr id="5" name="Slide Number Placeholder 4"/>
          <p:cNvSpPr>
            <a:spLocks noGrp="1"/>
          </p:cNvSpPr>
          <p:nvPr>
            <p:ph type="sldNum" sz="quarter" idx="12"/>
          </p:nvPr>
        </p:nvSpPr>
        <p:spPr>
          <a:xfrm>
            <a:off x="6758222" y="5864860"/>
            <a:ext cx="2057400" cy="365125"/>
          </a:xfrm>
        </p:spPr>
        <p:txBody>
          <a:bodyPr/>
          <a:lstStyle/>
          <a:p>
            <a:fld id="{5ACD0CF0-90CC-9C41-A77B-2776398A8C8B}" type="slidenum">
              <a:rPr lang="en-US" smtClean="0"/>
              <a:t>49</a:t>
            </a:fld>
            <a:endParaRPr lang="en-US" dirty="0"/>
          </a:p>
        </p:txBody>
      </p:sp>
      <p:pic>
        <p:nvPicPr>
          <p:cNvPr id="4" name="Picture 3"/>
          <p:cNvPicPr>
            <a:picLocks noChangeAspect="1"/>
          </p:cNvPicPr>
          <p:nvPr/>
        </p:nvPicPr>
        <p:blipFill>
          <a:blip r:embed="rId2"/>
          <a:stretch>
            <a:fillRect/>
          </a:stretch>
        </p:blipFill>
        <p:spPr>
          <a:xfrm>
            <a:off x="-4233" y="914400"/>
            <a:ext cx="8819855" cy="4492466"/>
          </a:xfrm>
          <a:prstGeom prst="rect">
            <a:avLst/>
          </a:prstGeom>
        </p:spPr>
      </p:pic>
      <p:sp>
        <p:nvSpPr>
          <p:cNvPr id="7" name="TextBox 6"/>
          <p:cNvSpPr txBox="1"/>
          <p:nvPr/>
        </p:nvSpPr>
        <p:spPr>
          <a:xfrm>
            <a:off x="514190" y="1358634"/>
            <a:ext cx="335836" cy="323165"/>
          </a:xfrm>
          <a:prstGeom prst="rect">
            <a:avLst/>
          </a:prstGeom>
          <a:noFill/>
        </p:spPr>
        <p:txBody>
          <a:bodyPr wrap="square" rtlCol="0">
            <a:spAutoFit/>
          </a:bodyPr>
          <a:lstStyle/>
          <a:p>
            <a:pPr algn="ctr"/>
            <a:r>
              <a:rPr lang="en-US" sz="1500" dirty="0">
                <a:solidFill>
                  <a:srgbClr val="FF0000"/>
                </a:solidFill>
                <a:latin typeface="Algerian" panose="04020705040A02060702" pitchFamily="82" charset="0"/>
              </a:rPr>
              <a:t>X</a:t>
            </a:r>
          </a:p>
        </p:txBody>
      </p:sp>
      <p:sp>
        <p:nvSpPr>
          <p:cNvPr id="8" name="TextBox 7"/>
          <p:cNvSpPr txBox="1"/>
          <p:nvPr/>
        </p:nvSpPr>
        <p:spPr>
          <a:xfrm>
            <a:off x="7816173" y="4832939"/>
            <a:ext cx="335836" cy="323165"/>
          </a:xfrm>
          <a:prstGeom prst="rect">
            <a:avLst/>
          </a:prstGeom>
          <a:noFill/>
        </p:spPr>
        <p:txBody>
          <a:bodyPr wrap="square" rtlCol="0">
            <a:spAutoFit/>
          </a:bodyPr>
          <a:lstStyle/>
          <a:p>
            <a:pPr algn="ctr"/>
            <a:r>
              <a:rPr lang="en-US" sz="1500" dirty="0">
                <a:solidFill>
                  <a:srgbClr val="FF0000"/>
                </a:solidFill>
                <a:latin typeface="Algerian" panose="04020705040A02060702" pitchFamily="82" charset="0"/>
              </a:rPr>
              <a:t>X</a:t>
            </a:r>
          </a:p>
        </p:txBody>
      </p:sp>
      <p:sp>
        <p:nvSpPr>
          <p:cNvPr id="11" name="TextBox 10"/>
          <p:cNvSpPr txBox="1"/>
          <p:nvPr/>
        </p:nvSpPr>
        <p:spPr>
          <a:xfrm>
            <a:off x="5185989" y="4912153"/>
            <a:ext cx="2819399" cy="369332"/>
          </a:xfrm>
          <a:prstGeom prst="rect">
            <a:avLst/>
          </a:prstGeom>
          <a:noFill/>
        </p:spPr>
        <p:txBody>
          <a:bodyPr wrap="square" rtlCol="0">
            <a:spAutoFit/>
          </a:bodyPr>
          <a:lstStyle/>
          <a:p>
            <a:r>
              <a:rPr lang="en-US" b="1" dirty="0"/>
              <a:t>Knowledge Requirement</a:t>
            </a:r>
          </a:p>
        </p:txBody>
      </p:sp>
      <p:sp>
        <p:nvSpPr>
          <p:cNvPr id="12" name="TextBox 11"/>
          <p:cNvSpPr txBox="1"/>
          <p:nvPr/>
        </p:nvSpPr>
        <p:spPr>
          <a:xfrm>
            <a:off x="857187" y="1254759"/>
            <a:ext cx="2652402" cy="338554"/>
          </a:xfrm>
          <a:prstGeom prst="rect">
            <a:avLst/>
          </a:prstGeom>
          <a:noFill/>
        </p:spPr>
        <p:txBody>
          <a:bodyPr wrap="square" rtlCol="0">
            <a:spAutoFit/>
          </a:bodyPr>
          <a:lstStyle/>
          <a:p>
            <a:r>
              <a:rPr lang="en-US" sz="1600" b="1" dirty="0"/>
              <a:t>Cumulative Effect</a:t>
            </a:r>
          </a:p>
        </p:txBody>
      </p:sp>
    </p:spTree>
    <p:extLst>
      <p:ext uri="{BB962C8B-B14F-4D97-AF65-F5344CB8AC3E}">
        <p14:creationId xmlns:p14="http://schemas.microsoft.com/office/powerpoint/2010/main" val="197044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80">
                                          <p:stCondLst>
                                            <p:cond delay="0"/>
                                          </p:stCondLst>
                                        </p:cTn>
                                        <p:tgtEl>
                                          <p:spTgt spid="11"/>
                                        </p:tgtEl>
                                      </p:cBhvr>
                                    </p:animEffect>
                                    <p:anim calcmode="lin" valueType="num">
                                      <p:cBhvr>
                                        <p:cTn id="2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5" dur="26">
                                          <p:stCondLst>
                                            <p:cond delay="650"/>
                                          </p:stCondLst>
                                        </p:cTn>
                                        <p:tgtEl>
                                          <p:spTgt spid="11"/>
                                        </p:tgtEl>
                                      </p:cBhvr>
                                      <p:to x="100000" y="60000"/>
                                    </p:animScale>
                                    <p:animScale>
                                      <p:cBhvr>
                                        <p:cTn id="26" dur="166" decel="50000">
                                          <p:stCondLst>
                                            <p:cond delay="676"/>
                                          </p:stCondLst>
                                        </p:cTn>
                                        <p:tgtEl>
                                          <p:spTgt spid="11"/>
                                        </p:tgtEl>
                                      </p:cBhvr>
                                      <p:to x="100000" y="100000"/>
                                    </p:animScale>
                                    <p:animScale>
                                      <p:cBhvr>
                                        <p:cTn id="27" dur="26">
                                          <p:stCondLst>
                                            <p:cond delay="1312"/>
                                          </p:stCondLst>
                                        </p:cTn>
                                        <p:tgtEl>
                                          <p:spTgt spid="11"/>
                                        </p:tgtEl>
                                      </p:cBhvr>
                                      <p:to x="100000" y="80000"/>
                                    </p:animScale>
                                    <p:animScale>
                                      <p:cBhvr>
                                        <p:cTn id="28" dur="166" decel="50000">
                                          <p:stCondLst>
                                            <p:cond delay="1338"/>
                                          </p:stCondLst>
                                        </p:cTn>
                                        <p:tgtEl>
                                          <p:spTgt spid="11"/>
                                        </p:tgtEl>
                                      </p:cBhvr>
                                      <p:to x="100000" y="100000"/>
                                    </p:animScale>
                                    <p:animScale>
                                      <p:cBhvr>
                                        <p:cTn id="29" dur="26">
                                          <p:stCondLst>
                                            <p:cond delay="1642"/>
                                          </p:stCondLst>
                                        </p:cTn>
                                        <p:tgtEl>
                                          <p:spTgt spid="11"/>
                                        </p:tgtEl>
                                      </p:cBhvr>
                                      <p:to x="100000" y="90000"/>
                                    </p:animScale>
                                    <p:animScale>
                                      <p:cBhvr>
                                        <p:cTn id="30" dur="166" decel="50000">
                                          <p:stCondLst>
                                            <p:cond delay="1668"/>
                                          </p:stCondLst>
                                        </p:cTn>
                                        <p:tgtEl>
                                          <p:spTgt spid="11"/>
                                        </p:tgtEl>
                                      </p:cBhvr>
                                      <p:to x="100000" y="100000"/>
                                    </p:animScale>
                                    <p:animScale>
                                      <p:cBhvr>
                                        <p:cTn id="31" dur="26">
                                          <p:stCondLst>
                                            <p:cond delay="1808"/>
                                          </p:stCondLst>
                                        </p:cTn>
                                        <p:tgtEl>
                                          <p:spTgt spid="11"/>
                                        </p:tgtEl>
                                      </p:cBhvr>
                                      <p:to x="100000" y="95000"/>
                                    </p:animScale>
                                    <p:animScale>
                                      <p:cBhvr>
                                        <p:cTn id="32" dur="166" decel="50000">
                                          <p:stCondLst>
                                            <p:cond delay="1834"/>
                                          </p:stCondLst>
                                        </p:cTn>
                                        <p:tgtEl>
                                          <p:spTgt spid="11"/>
                                        </p:tgtEl>
                                      </p:cBhvr>
                                      <p:to x="100000" y="100000"/>
                                    </p:animScale>
                                  </p:childTnLst>
                                </p:cTn>
                              </p:par>
                              <p:par>
                                <p:cTn id="33" presetID="26"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80">
                                          <p:stCondLst>
                                            <p:cond delay="0"/>
                                          </p:stCondLst>
                                        </p:cTn>
                                        <p:tgtEl>
                                          <p:spTgt spid="8"/>
                                        </p:tgtEl>
                                      </p:cBhvr>
                                    </p:animEffect>
                                    <p:anim calcmode="lin" valueType="num">
                                      <p:cBhvr>
                                        <p:cTn id="3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1" dur="26">
                                          <p:stCondLst>
                                            <p:cond delay="650"/>
                                          </p:stCondLst>
                                        </p:cTn>
                                        <p:tgtEl>
                                          <p:spTgt spid="8"/>
                                        </p:tgtEl>
                                      </p:cBhvr>
                                      <p:to x="100000" y="60000"/>
                                    </p:animScale>
                                    <p:animScale>
                                      <p:cBhvr>
                                        <p:cTn id="42" dur="166" decel="50000">
                                          <p:stCondLst>
                                            <p:cond delay="676"/>
                                          </p:stCondLst>
                                        </p:cTn>
                                        <p:tgtEl>
                                          <p:spTgt spid="8"/>
                                        </p:tgtEl>
                                      </p:cBhvr>
                                      <p:to x="100000" y="100000"/>
                                    </p:animScale>
                                    <p:animScale>
                                      <p:cBhvr>
                                        <p:cTn id="43" dur="26">
                                          <p:stCondLst>
                                            <p:cond delay="1312"/>
                                          </p:stCondLst>
                                        </p:cTn>
                                        <p:tgtEl>
                                          <p:spTgt spid="8"/>
                                        </p:tgtEl>
                                      </p:cBhvr>
                                      <p:to x="100000" y="80000"/>
                                    </p:animScale>
                                    <p:animScale>
                                      <p:cBhvr>
                                        <p:cTn id="44" dur="166" decel="50000">
                                          <p:stCondLst>
                                            <p:cond delay="1338"/>
                                          </p:stCondLst>
                                        </p:cTn>
                                        <p:tgtEl>
                                          <p:spTgt spid="8"/>
                                        </p:tgtEl>
                                      </p:cBhvr>
                                      <p:to x="100000" y="100000"/>
                                    </p:animScale>
                                    <p:animScale>
                                      <p:cBhvr>
                                        <p:cTn id="45" dur="26">
                                          <p:stCondLst>
                                            <p:cond delay="1642"/>
                                          </p:stCondLst>
                                        </p:cTn>
                                        <p:tgtEl>
                                          <p:spTgt spid="8"/>
                                        </p:tgtEl>
                                      </p:cBhvr>
                                      <p:to x="100000" y="90000"/>
                                    </p:animScale>
                                    <p:animScale>
                                      <p:cBhvr>
                                        <p:cTn id="46" dur="166" decel="50000">
                                          <p:stCondLst>
                                            <p:cond delay="1668"/>
                                          </p:stCondLst>
                                        </p:cTn>
                                        <p:tgtEl>
                                          <p:spTgt spid="8"/>
                                        </p:tgtEl>
                                      </p:cBhvr>
                                      <p:to x="100000" y="100000"/>
                                    </p:animScale>
                                    <p:animScale>
                                      <p:cBhvr>
                                        <p:cTn id="47" dur="26">
                                          <p:stCondLst>
                                            <p:cond delay="1808"/>
                                          </p:stCondLst>
                                        </p:cTn>
                                        <p:tgtEl>
                                          <p:spTgt spid="8"/>
                                        </p:tgtEl>
                                      </p:cBhvr>
                                      <p:to x="100000" y="95000"/>
                                    </p:animScale>
                                    <p:animScale>
                                      <p:cBhvr>
                                        <p:cTn id="48"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967" y="71201"/>
            <a:ext cx="7886700" cy="731520"/>
          </a:xfrm>
        </p:spPr>
        <p:txBody>
          <a:bodyPr/>
          <a:lstStyle/>
          <a:p>
            <a:r>
              <a:rPr lang="en-US" dirty="0">
                <a:solidFill>
                  <a:srgbClr val="002060"/>
                </a:solidFill>
                <a:latin typeface="Times New Roman" panose="02020603050405020304" pitchFamily="18" charset="0"/>
                <a:cs typeface="Times New Roman" panose="02020603050405020304" pitchFamily="18" charset="0"/>
              </a:rPr>
              <a:t>Data Science Overview</a:t>
            </a:r>
          </a:p>
        </p:txBody>
      </p:sp>
      <p:sp>
        <p:nvSpPr>
          <p:cNvPr id="3" name="Content Placeholder 2"/>
          <p:cNvSpPr>
            <a:spLocks noGrp="1"/>
          </p:cNvSpPr>
          <p:nvPr>
            <p:ph idx="1"/>
          </p:nvPr>
        </p:nvSpPr>
        <p:spPr>
          <a:xfrm>
            <a:off x="685800" y="732920"/>
            <a:ext cx="7886700" cy="1338943"/>
          </a:xfrm>
        </p:spPr>
        <p:txBody>
          <a:bodyPr>
            <a:normAutofit/>
          </a:bodyPr>
          <a:lstStyle/>
          <a:p>
            <a:pPr marL="0" indent="0" algn="ctr">
              <a:buNone/>
            </a:pPr>
            <a:r>
              <a:rPr lang="en-US" dirty="0">
                <a:solidFill>
                  <a:srgbClr val="002060"/>
                </a:solidFill>
                <a:latin typeface="Times New Roman" panose="02020603050405020304" pitchFamily="18" charset="0"/>
                <a:cs typeface="Times New Roman" panose="02020603050405020304" pitchFamily="18" charset="0"/>
              </a:rPr>
              <a:t>What is Data Science?</a:t>
            </a:r>
          </a:p>
        </p:txBody>
      </p:sp>
      <p:sp>
        <p:nvSpPr>
          <p:cNvPr id="5" name="Slide Number Placeholder 4"/>
          <p:cNvSpPr>
            <a:spLocks noGrp="1"/>
          </p:cNvSpPr>
          <p:nvPr>
            <p:ph type="sldNum" sz="quarter" idx="12"/>
          </p:nvPr>
        </p:nvSpPr>
        <p:spPr>
          <a:xfrm>
            <a:off x="3235198" y="6340986"/>
            <a:ext cx="2057400" cy="365125"/>
          </a:xfrm>
        </p:spPr>
        <p:txBody>
          <a:bodyPr/>
          <a:lstStyle/>
          <a:p>
            <a:pPr algn="ctr"/>
            <a:fld id="{5ACD0CF0-90CC-9C41-A77B-2776398A8C8B}" type="slidenum">
              <a:rPr lang="en-US" smtClean="0"/>
              <a:pPr algn="ctr"/>
              <a:t>5</a:t>
            </a:fld>
            <a:endParaRPr lang="en-US" dirty="0"/>
          </a:p>
        </p:txBody>
      </p:sp>
      <p:pic>
        <p:nvPicPr>
          <p:cNvPr id="4" name="Picture 3"/>
          <p:cNvPicPr>
            <a:picLocks noChangeAspect="1"/>
          </p:cNvPicPr>
          <p:nvPr/>
        </p:nvPicPr>
        <p:blipFill>
          <a:blip r:embed="rId2"/>
          <a:stretch>
            <a:fillRect/>
          </a:stretch>
        </p:blipFill>
        <p:spPr>
          <a:xfrm>
            <a:off x="2012652" y="1339792"/>
            <a:ext cx="5055227" cy="3807518"/>
          </a:xfrm>
          <a:prstGeom prst="rect">
            <a:avLst/>
          </a:prstGeom>
        </p:spPr>
      </p:pic>
      <p:sp>
        <p:nvSpPr>
          <p:cNvPr id="6" name="TextBox 5"/>
          <p:cNvSpPr txBox="1"/>
          <p:nvPr/>
        </p:nvSpPr>
        <p:spPr>
          <a:xfrm>
            <a:off x="81583" y="4850972"/>
            <a:ext cx="5138382" cy="219291"/>
          </a:xfrm>
          <a:prstGeom prst="rect">
            <a:avLst/>
          </a:prstGeom>
          <a:noFill/>
        </p:spPr>
        <p:txBody>
          <a:bodyPr wrap="square" rtlCol="0">
            <a:spAutoFit/>
          </a:bodyPr>
          <a:lstStyle/>
          <a:p>
            <a:r>
              <a:rPr lang="en-US" sz="825" dirty="0"/>
              <a:t>Source: </a:t>
            </a:r>
            <a:r>
              <a:rPr lang="en-US" sz="825" dirty="0">
                <a:hlinkClick r:id="rId3"/>
              </a:rPr>
              <a:t>https://honingds.com/blog/intro-to-data-science/</a:t>
            </a:r>
            <a:endParaRPr lang="en-US" sz="825" dirty="0"/>
          </a:p>
        </p:txBody>
      </p:sp>
      <p:sp>
        <p:nvSpPr>
          <p:cNvPr id="7" name="TextBox 6"/>
          <p:cNvSpPr txBox="1"/>
          <p:nvPr/>
        </p:nvSpPr>
        <p:spPr>
          <a:xfrm>
            <a:off x="4263898" y="1826515"/>
            <a:ext cx="614150" cy="646331"/>
          </a:xfrm>
          <a:prstGeom prst="rect">
            <a:avLst/>
          </a:prstGeom>
          <a:noFill/>
        </p:spPr>
        <p:txBody>
          <a:bodyPr wrap="square" rtlCol="0">
            <a:spAutoFit/>
          </a:bodyPr>
          <a:lstStyle/>
          <a:p>
            <a:pPr algn="ctr"/>
            <a:r>
              <a:rPr lang="en-US" sz="3600" dirty="0">
                <a:solidFill>
                  <a:srgbClr val="FF0000"/>
                </a:solidFill>
                <a:latin typeface="Algerian" panose="04020705040A02060702" pitchFamily="82" charset="0"/>
              </a:rPr>
              <a:t>X</a:t>
            </a:r>
          </a:p>
        </p:txBody>
      </p:sp>
      <p:sp>
        <p:nvSpPr>
          <p:cNvPr id="8" name="TextBox 7"/>
          <p:cNvSpPr txBox="1"/>
          <p:nvPr/>
        </p:nvSpPr>
        <p:spPr>
          <a:xfrm>
            <a:off x="5176592" y="3350396"/>
            <a:ext cx="614150" cy="646331"/>
          </a:xfrm>
          <a:prstGeom prst="rect">
            <a:avLst/>
          </a:prstGeom>
          <a:noFill/>
        </p:spPr>
        <p:txBody>
          <a:bodyPr wrap="square" rtlCol="0">
            <a:spAutoFit/>
          </a:bodyPr>
          <a:lstStyle/>
          <a:p>
            <a:pPr algn="ctr"/>
            <a:r>
              <a:rPr lang="en-US" sz="3600" dirty="0">
                <a:solidFill>
                  <a:srgbClr val="FF0000"/>
                </a:solidFill>
                <a:latin typeface="Algerian" panose="04020705040A02060702" pitchFamily="82" charset="0"/>
              </a:rPr>
              <a:t>X</a:t>
            </a:r>
          </a:p>
        </p:txBody>
      </p:sp>
      <p:sp>
        <p:nvSpPr>
          <p:cNvPr id="9" name="TextBox 8"/>
          <p:cNvSpPr txBox="1"/>
          <p:nvPr/>
        </p:nvSpPr>
        <p:spPr>
          <a:xfrm>
            <a:off x="3320042" y="3373328"/>
            <a:ext cx="614150" cy="646331"/>
          </a:xfrm>
          <a:prstGeom prst="rect">
            <a:avLst/>
          </a:prstGeom>
          <a:noFill/>
        </p:spPr>
        <p:txBody>
          <a:bodyPr wrap="square" rtlCol="0">
            <a:spAutoFit/>
          </a:bodyPr>
          <a:lstStyle/>
          <a:p>
            <a:pPr algn="ctr"/>
            <a:r>
              <a:rPr lang="en-US" sz="3600" dirty="0">
                <a:solidFill>
                  <a:srgbClr val="FF0000"/>
                </a:solidFill>
                <a:latin typeface="Algerian" panose="04020705040A02060702" pitchFamily="82" charset="0"/>
              </a:rPr>
              <a:t>X</a:t>
            </a:r>
          </a:p>
        </p:txBody>
      </p:sp>
    </p:spTree>
    <p:extLst>
      <p:ext uri="{BB962C8B-B14F-4D97-AF65-F5344CB8AC3E}">
        <p14:creationId xmlns:p14="http://schemas.microsoft.com/office/powerpoint/2010/main" val="409366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Week 3 - 9.11</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1200329"/>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Technical Presentations</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Prop</a:t>
            </a:r>
            <a:r>
              <a:rPr lang="en-US" sz="2400" dirty="0" err="1">
                <a:solidFill>
                  <a:srgbClr val="002060"/>
                </a:solidFill>
                <a:latin typeface="Book Antiqua" charset="0"/>
              </a:rPr>
              <a:t>osal</a:t>
            </a:r>
            <a:r>
              <a:rPr lang="en-US" sz="2400" dirty="0">
                <a:solidFill>
                  <a:srgbClr val="002060"/>
                </a:solidFill>
                <a:latin typeface="Book Antiqua" charset="0"/>
              </a:rPr>
              <a:t> Writing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40129586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sp>
        <p:nvSpPr>
          <p:cNvPr id="4" name="TextBox 3">
            <a:extLst>
              <a:ext uri="{FF2B5EF4-FFF2-40B4-BE49-F238E27FC236}">
                <a16:creationId xmlns:a16="http://schemas.microsoft.com/office/drawing/2014/main" id="{AB391C41-6F9C-4AC9-9FEB-980CB19FF6CF}"/>
              </a:ext>
            </a:extLst>
          </p:cNvPr>
          <p:cNvSpPr txBox="1"/>
          <p:nvPr/>
        </p:nvSpPr>
        <p:spPr>
          <a:xfrm>
            <a:off x="-304800" y="762000"/>
            <a:ext cx="9188714" cy="4893647"/>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Elements of Your Presentation:</a:t>
            </a: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Title Slide</a:t>
            </a:r>
          </a:p>
          <a:p>
            <a:pPr lvl="2">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a:p>
            <a:pPr marL="1371600" lvl="2" indent="-457200">
              <a:buFont typeface="Wingdings" panose="05000000000000000000" pitchFamily="2" charset="2"/>
              <a:buChar char="v"/>
              <a:defRPr/>
            </a:pPr>
            <a:r>
              <a:rPr lang="en-US" sz="2400" dirty="0">
                <a:solidFill>
                  <a:srgbClr val="002060"/>
                </a:solidFill>
                <a:latin typeface="Book Antiqua" charset="0"/>
              </a:rPr>
              <a:t>Problem and Motivation</a:t>
            </a:r>
          </a:p>
          <a:p>
            <a:pPr lvl="2">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Background/Previous Work</a:t>
            </a:r>
          </a:p>
          <a:p>
            <a:pPr lvl="2">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a:p>
            <a:pPr marL="1371600" lvl="2" indent="-457200">
              <a:buFont typeface="Wingdings" panose="05000000000000000000" pitchFamily="2" charset="2"/>
              <a:buChar char="v"/>
              <a:defRPr/>
            </a:pPr>
            <a:r>
              <a:rPr lang="en-US" sz="2400" dirty="0">
                <a:solidFill>
                  <a:srgbClr val="002060"/>
                </a:solidFill>
                <a:latin typeface="Book Antiqua" charset="0"/>
              </a:rPr>
              <a:t>Data Overview (if you know)</a:t>
            </a:r>
          </a:p>
          <a:p>
            <a:pPr lvl="2">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Potential Solution – Models/Analysis</a:t>
            </a:r>
          </a:p>
          <a:p>
            <a:pPr lvl="2">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a:p>
            <a:pPr marL="1371600" lvl="2" indent="-457200">
              <a:buFont typeface="Wingdings" panose="05000000000000000000" pitchFamily="2" charset="2"/>
              <a:buChar char="v"/>
              <a:defRPr/>
            </a:pPr>
            <a:r>
              <a:rPr lang="en-US" sz="2400" dirty="0">
                <a:solidFill>
                  <a:srgbClr val="002060"/>
                </a:solidFill>
                <a:latin typeface="Book Antiqua" charset="0"/>
              </a:rPr>
              <a:t>Final Product/Expected Outcome – (Dev Ops)</a:t>
            </a:r>
          </a:p>
          <a:p>
            <a:pPr marL="1828800" lvl="3" indent="-457200">
              <a:buFont typeface="Wingdings" panose="05000000000000000000" pitchFamily="2" charset="2"/>
              <a:buChar char="Ø"/>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10 slides </a:t>
            </a:r>
            <a:r>
              <a:rPr lang="en-US" sz="2400" dirty="0">
                <a:solidFill>
                  <a:srgbClr val="002060"/>
                </a:solidFill>
                <a:latin typeface="Book Antiqua" charset="0"/>
              </a:rPr>
              <a:t>or less/6 to 8-minute presentations</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4242080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sp>
        <p:nvSpPr>
          <p:cNvPr id="4" name="TextBox 3">
            <a:extLst>
              <a:ext uri="{FF2B5EF4-FFF2-40B4-BE49-F238E27FC236}">
                <a16:creationId xmlns:a16="http://schemas.microsoft.com/office/drawing/2014/main" id="{AB391C41-6F9C-4AC9-9FEB-980CB19FF6CF}"/>
              </a:ext>
            </a:extLst>
          </p:cNvPr>
          <p:cNvSpPr txBox="1"/>
          <p:nvPr/>
        </p:nvSpPr>
        <p:spPr>
          <a:xfrm>
            <a:off x="-304800" y="762000"/>
            <a:ext cx="9188714" cy="1938992"/>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Tips:</a:t>
            </a: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No Code </a:t>
            </a:r>
          </a:p>
          <a:p>
            <a:pPr lvl="2">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Think of the presentation as a story</a:t>
            </a:r>
            <a:r>
              <a:rPr lang="en-US" sz="2400" dirty="0">
                <a:solidFill>
                  <a:srgbClr val="002060"/>
                </a:solidFill>
                <a:latin typeface="Book Antiqua" charset="0"/>
              </a:rPr>
              <a:t>: each slide should contribute to the story and there should be an arch</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50280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pic>
        <p:nvPicPr>
          <p:cNvPr id="2" name="Picture 1">
            <a:extLst>
              <a:ext uri="{FF2B5EF4-FFF2-40B4-BE49-F238E27FC236}">
                <a16:creationId xmlns:a16="http://schemas.microsoft.com/office/drawing/2014/main" id="{681815B5-54C4-4459-97C1-7B345FBE7899}"/>
              </a:ext>
            </a:extLst>
          </p:cNvPr>
          <p:cNvPicPr>
            <a:picLocks noChangeAspect="1"/>
          </p:cNvPicPr>
          <p:nvPr/>
        </p:nvPicPr>
        <p:blipFill>
          <a:blip r:embed="rId3"/>
          <a:stretch>
            <a:fillRect/>
          </a:stretch>
        </p:blipFill>
        <p:spPr>
          <a:xfrm>
            <a:off x="1371600" y="765204"/>
            <a:ext cx="6642185" cy="4991127"/>
          </a:xfrm>
          <a:prstGeom prst="rect">
            <a:avLst/>
          </a:prstGeom>
        </p:spPr>
      </p:pic>
      <p:sp>
        <p:nvSpPr>
          <p:cNvPr id="3" name="TextBox 2">
            <a:extLst>
              <a:ext uri="{FF2B5EF4-FFF2-40B4-BE49-F238E27FC236}">
                <a16:creationId xmlns:a16="http://schemas.microsoft.com/office/drawing/2014/main" id="{409ED31C-7792-4C3E-B135-3D4DF90EC49F}"/>
              </a:ext>
            </a:extLst>
          </p:cNvPr>
          <p:cNvSpPr txBox="1"/>
          <p:nvPr/>
        </p:nvSpPr>
        <p:spPr>
          <a:xfrm>
            <a:off x="76200" y="5756331"/>
            <a:ext cx="3962400" cy="430887"/>
          </a:xfrm>
          <a:prstGeom prst="rect">
            <a:avLst/>
          </a:prstGeom>
          <a:noFill/>
        </p:spPr>
        <p:txBody>
          <a:bodyPr wrap="square" rtlCol="0">
            <a:spAutoFit/>
          </a:bodyPr>
          <a:lstStyle/>
          <a:p>
            <a:r>
              <a:rPr lang="en-US" sz="1100" dirty="0">
                <a:hlinkClick r:id="rId4"/>
              </a:rPr>
              <a:t>https://www.teacherspayteachers.com/Browse/Search:arc%20of%20the%20story%20graphic%20organizer</a:t>
            </a:r>
            <a:endParaRPr lang="en-US" sz="1100" dirty="0"/>
          </a:p>
        </p:txBody>
      </p:sp>
      <p:sp>
        <p:nvSpPr>
          <p:cNvPr id="5" name="TextBox 4">
            <a:extLst>
              <a:ext uri="{FF2B5EF4-FFF2-40B4-BE49-F238E27FC236}">
                <a16:creationId xmlns:a16="http://schemas.microsoft.com/office/drawing/2014/main" id="{6344CAC7-5A32-4FD9-8E11-073669A30E39}"/>
              </a:ext>
            </a:extLst>
          </p:cNvPr>
          <p:cNvSpPr txBox="1"/>
          <p:nvPr/>
        </p:nvSpPr>
        <p:spPr>
          <a:xfrm>
            <a:off x="6019800" y="1101669"/>
            <a:ext cx="2895600" cy="923330"/>
          </a:xfrm>
          <a:prstGeom prst="rect">
            <a:avLst/>
          </a:prstGeom>
          <a:noFill/>
        </p:spPr>
        <p:txBody>
          <a:bodyPr wrap="square" rtlCol="0">
            <a:spAutoFit/>
          </a:bodyPr>
          <a:lstStyle/>
          <a:p>
            <a:pPr algn="ctr"/>
            <a:r>
              <a:rPr lang="en-US" dirty="0">
                <a:solidFill>
                  <a:srgbClr val="002060"/>
                </a:solidFill>
                <a:latin typeface="Book Antiqua" charset="0"/>
              </a:rPr>
              <a:t>Sketch out the presentation before you build it using this format</a:t>
            </a:r>
          </a:p>
        </p:txBody>
      </p:sp>
    </p:spTree>
    <p:extLst>
      <p:ext uri="{BB962C8B-B14F-4D97-AF65-F5344CB8AC3E}">
        <p14:creationId xmlns:p14="http://schemas.microsoft.com/office/powerpoint/2010/main" val="48393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 Use Lifecycle as Arch</a:t>
            </a:r>
            <a:endParaRPr lang="en" sz="2400" b="1" dirty="0">
              <a:solidFill>
                <a:srgbClr val="002060"/>
              </a:solidFill>
              <a:latin typeface="Times New Roman" panose="02020603050405020304" pitchFamily="18" charset="0"/>
              <a:cs typeface="Times New Roman" panose="02020603050405020304" pitchFamily="18" charset="0"/>
            </a:endParaRPr>
          </a:p>
        </p:txBody>
      </p:sp>
      <p:pic>
        <p:nvPicPr>
          <p:cNvPr id="7" name="Picture 2" descr="Related image">
            <a:extLst>
              <a:ext uri="{FF2B5EF4-FFF2-40B4-BE49-F238E27FC236}">
                <a16:creationId xmlns:a16="http://schemas.microsoft.com/office/drawing/2014/main" id="{260FE298-07FD-4531-AF7D-3C2F91692160}"/>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2362200"/>
            <a:ext cx="9144000" cy="44958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0FCEC0AD-25B8-4ECA-9129-5E4C0A1D9C2A}"/>
              </a:ext>
            </a:extLst>
          </p:cNvPr>
          <p:cNvGrpSpPr/>
          <p:nvPr/>
        </p:nvGrpSpPr>
        <p:grpSpPr>
          <a:xfrm>
            <a:off x="-533400" y="685800"/>
            <a:ext cx="3662970" cy="2565400"/>
            <a:chOff x="304800" y="283750"/>
            <a:chExt cx="8534400" cy="5842000"/>
          </a:xfrm>
        </p:grpSpPr>
        <p:graphicFrame>
          <p:nvGraphicFramePr>
            <p:cNvPr id="10" name="Chart 9">
              <a:extLst>
                <a:ext uri="{FF2B5EF4-FFF2-40B4-BE49-F238E27FC236}">
                  <a16:creationId xmlns:a16="http://schemas.microsoft.com/office/drawing/2014/main" id="{3B0FAA10-9301-4628-9DE5-1D8191E75FFC}"/>
                </a:ext>
              </a:extLst>
            </p:cNvPr>
            <p:cNvGraphicFramePr/>
            <p:nvPr>
              <p:extLst>
                <p:ext uri="{D42A27DB-BD31-4B8C-83A1-F6EECF244321}">
                  <p14:modId xmlns:p14="http://schemas.microsoft.com/office/powerpoint/2010/main" val="1197116347"/>
                </p:ext>
              </p:extLst>
            </p:nvPr>
          </p:nvGraphicFramePr>
          <p:xfrm>
            <a:off x="304800" y="283750"/>
            <a:ext cx="8534400" cy="5842000"/>
          </p:xfrm>
          <a:graphic>
            <a:graphicData uri="http://schemas.openxmlformats.org/drawingml/2006/chart">
              <c:chart xmlns:c="http://schemas.openxmlformats.org/drawingml/2006/chart" xmlns:r="http://schemas.openxmlformats.org/officeDocument/2006/relationships" r:id="rId4"/>
            </a:graphicData>
          </a:graphic>
        </p:graphicFrame>
        <p:sp>
          <p:nvSpPr>
            <p:cNvPr id="11" name="Rectangle 10">
              <a:extLst>
                <a:ext uri="{FF2B5EF4-FFF2-40B4-BE49-F238E27FC236}">
                  <a16:creationId xmlns:a16="http://schemas.microsoft.com/office/drawing/2014/main" id="{0E7EE9B1-013A-45FA-AF9A-0DAAB501554F}"/>
                </a:ext>
              </a:extLst>
            </p:cNvPr>
            <p:cNvSpPr/>
            <p:nvPr/>
          </p:nvSpPr>
          <p:spPr>
            <a:xfrm>
              <a:off x="5886173" y="3204750"/>
              <a:ext cx="594589" cy="59574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b="1" cap="none" spc="0" dirty="0">
                  <a:ln/>
                  <a:solidFill>
                    <a:schemeClr val="accent4"/>
                  </a:solidFill>
                  <a:effectLst/>
                </a:rPr>
                <a:t>2</a:t>
              </a:r>
            </a:p>
          </p:txBody>
        </p:sp>
        <p:sp>
          <p:nvSpPr>
            <p:cNvPr id="12" name="Rectangle 11">
              <a:extLst>
                <a:ext uri="{FF2B5EF4-FFF2-40B4-BE49-F238E27FC236}">
                  <a16:creationId xmlns:a16="http://schemas.microsoft.com/office/drawing/2014/main" id="{A0F35532-8DD5-42AC-BC84-76A30F1F0D5D}"/>
                </a:ext>
              </a:extLst>
            </p:cNvPr>
            <p:cNvSpPr/>
            <p:nvPr/>
          </p:nvSpPr>
          <p:spPr>
            <a:xfrm>
              <a:off x="5489883" y="4519535"/>
              <a:ext cx="609528" cy="63079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b="1" cap="none" spc="0" dirty="0">
                  <a:ln/>
                  <a:solidFill>
                    <a:schemeClr val="accent4"/>
                  </a:solidFill>
                  <a:effectLst/>
                </a:rPr>
                <a:t>3</a:t>
              </a:r>
            </a:p>
          </p:txBody>
        </p:sp>
        <p:sp>
          <p:nvSpPr>
            <p:cNvPr id="13" name="Rectangle 12">
              <a:extLst>
                <a:ext uri="{FF2B5EF4-FFF2-40B4-BE49-F238E27FC236}">
                  <a16:creationId xmlns:a16="http://schemas.microsoft.com/office/drawing/2014/main" id="{3E04D947-7B61-4BAF-9EF4-3F9BF9503050}"/>
                </a:ext>
              </a:extLst>
            </p:cNvPr>
            <p:cNvSpPr/>
            <p:nvPr/>
          </p:nvSpPr>
          <p:spPr>
            <a:xfrm>
              <a:off x="4274705" y="5262150"/>
              <a:ext cx="594589" cy="59574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50" b="1" cap="none" spc="0" dirty="0">
                  <a:ln/>
                  <a:solidFill>
                    <a:schemeClr val="accent4"/>
                  </a:solidFill>
                  <a:effectLst/>
                </a:rPr>
                <a:t>4</a:t>
              </a:r>
            </a:p>
          </p:txBody>
        </p:sp>
        <p:sp>
          <p:nvSpPr>
            <p:cNvPr id="14" name="Rectangle 13">
              <a:extLst>
                <a:ext uri="{FF2B5EF4-FFF2-40B4-BE49-F238E27FC236}">
                  <a16:creationId xmlns:a16="http://schemas.microsoft.com/office/drawing/2014/main" id="{80E0F7A1-1219-4A6B-A2FA-36686FE7B2D7}"/>
                </a:ext>
              </a:extLst>
            </p:cNvPr>
            <p:cNvSpPr/>
            <p:nvPr/>
          </p:nvSpPr>
          <p:spPr>
            <a:xfrm>
              <a:off x="2926644" y="4652550"/>
              <a:ext cx="594589" cy="59574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b="1" cap="none" spc="0" dirty="0">
                  <a:ln/>
                  <a:solidFill>
                    <a:schemeClr val="accent4"/>
                  </a:solidFill>
                  <a:effectLst/>
                </a:rPr>
                <a:t>5</a:t>
              </a:r>
            </a:p>
          </p:txBody>
        </p:sp>
        <p:sp>
          <p:nvSpPr>
            <p:cNvPr id="15" name="Rectangle 14">
              <a:extLst>
                <a:ext uri="{FF2B5EF4-FFF2-40B4-BE49-F238E27FC236}">
                  <a16:creationId xmlns:a16="http://schemas.microsoft.com/office/drawing/2014/main" id="{CA666846-C315-4608-838E-478E45772C45}"/>
                </a:ext>
              </a:extLst>
            </p:cNvPr>
            <p:cNvSpPr/>
            <p:nvPr/>
          </p:nvSpPr>
          <p:spPr>
            <a:xfrm>
              <a:off x="2607126" y="3285068"/>
              <a:ext cx="609528" cy="63079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b="1" cap="none" spc="0" dirty="0">
                  <a:ln/>
                  <a:solidFill>
                    <a:schemeClr val="accent4"/>
                  </a:solidFill>
                  <a:effectLst/>
                </a:rPr>
                <a:t>6</a:t>
              </a:r>
            </a:p>
          </p:txBody>
        </p:sp>
        <p:sp>
          <p:nvSpPr>
            <p:cNvPr id="16" name="Rectangle 15">
              <a:extLst>
                <a:ext uri="{FF2B5EF4-FFF2-40B4-BE49-F238E27FC236}">
                  <a16:creationId xmlns:a16="http://schemas.microsoft.com/office/drawing/2014/main" id="{DF26ECF0-22CA-4801-B7BC-468099AFA05D}"/>
                </a:ext>
              </a:extLst>
            </p:cNvPr>
            <p:cNvSpPr/>
            <p:nvPr/>
          </p:nvSpPr>
          <p:spPr>
            <a:xfrm>
              <a:off x="3600172" y="1998705"/>
              <a:ext cx="594589" cy="59574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b="1" cap="none" spc="0" dirty="0">
                  <a:ln/>
                  <a:solidFill>
                    <a:schemeClr val="accent4"/>
                  </a:solidFill>
                  <a:effectLst/>
                </a:rPr>
                <a:t>7</a:t>
              </a:r>
            </a:p>
          </p:txBody>
        </p:sp>
      </p:grpSp>
      <p:pic>
        <p:nvPicPr>
          <p:cNvPr id="17" name="Picture 2">
            <a:extLst>
              <a:ext uri="{FF2B5EF4-FFF2-40B4-BE49-F238E27FC236}">
                <a16:creationId xmlns:a16="http://schemas.microsoft.com/office/drawing/2014/main" id="{6CC4E39C-715A-4ED7-BF14-0642846A2EA5}"/>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172200" y="766688"/>
            <a:ext cx="2640658" cy="2369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7">
            <a:extLst>
              <a:ext uri="{FF2B5EF4-FFF2-40B4-BE49-F238E27FC236}">
                <a16:creationId xmlns:a16="http://schemas.microsoft.com/office/drawing/2014/main" id="{B250A79A-56B8-4F6D-ABE5-1F946477808C}"/>
              </a:ext>
            </a:extLst>
          </p:cNvPr>
          <p:cNvPicPr>
            <a:picLocks noChangeAspect="1"/>
          </p:cNvPicPr>
          <p:nvPr/>
        </p:nvPicPr>
        <p:blipFill>
          <a:blip r:embed="rId6"/>
          <a:stretch>
            <a:fillRect/>
          </a:stretch>
        </p:blipFill>
        <p:spPr>
          <a:xfrm>
            <a:off x="3446828" y="731479"/>
            <a:ext cx="1783122" cy="1783122"/>
          </a:xfrm>
          <a:prstGeom prst="rect">
            <a:avLst/>
          </a:prstGeom>
        </p:spPr>
      </p:pic>
    </p:spTree>
    <p:extLst>
      <p:ext uri="{BB962C8B-B14F-4D97-AF65-F5344CB8AC3E}">
        <p14:creationId xmlns:p14="http://schemas.microsoft.com/office/powerpoint/2010/main" val="2676436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sp>
        <p:nvSpPr>
          <p:cNvPr id="4" name="TextBox 3">
            <a:extLst>
              <a:ext uri="{FF2B5EF4-FFF2-40B4-BE49-F238E27FC236}">
                <a16:creationId xmlns:a16="http://schemas.microsoft.com/office/drawing/2014/main" id="{AB391C41-6F9C-4AC9-9FEB-980CB19FF6CF}"/>
              </a:ext>
            </a:extLst>
          </p:cNvPr>
          <p:cNvSpPr txBox="1"/>
          <p:nvPr/>
        </p:nvSpPr>
        <p:spPr>
          <a:xfrm>
            <a:off x="-304800" y="762000"/>
            <a:ext cx="9188714" cy="5262979"/>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Tips:</a:t>
            </a: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Don’t include a graphic if it adds no value</a:t>
            </a:r>
          </a:p>
          <a:p>
            <a:pPr marL="1828800" lvl="3" indent="-457200">
              <a:buFont typeface="Wingdings" panose="05000000000000000000" pitchFamily="2" charset="2"/>
              <a:buChar char="Ø"/>
              <a:defRPr/>
            </a:pPr>
            <a:r>
              <a:rPr lang="en-US" sz="2400" dirty="0">
                <a:solidFill>
                  <a:srgbClr val="002060"/>
                </a:solidFill>
                <a:latin typeface="Book Antiqua" charset="0"/>
              </a:rPr>
              <a:t>No graphic for graphics sake!</a:t>
            </a:r>
          </a:p>
          <a:p>
            <a:pPr lvl="3">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Keep slides simple </a:t>
            </a:r>
          </a:p>
          <a:p>
            <a:pPr marL="1828800" lvl="3" indent="-457200">
              <a:buFont typeface="Wingdings" panose="05000000000000000000" pitchFamily="2" charset="2"/>
              <a:buChar char="Ø"/>
              <a:defRPr/>
            </a:pPr>
            <a:r>
              <a:rPr lang="en-US" sz="2400" dirty="0">
                <a:solidFill>
                  <a:srgbClr val="002060"/>
                </a:solidFill>
                <a:latin typeface="Book Antiqua" charset="0"/>
              </a:rPr>
              <a:t>Be ready for detail question, include speaker notes if needed for ease of reference </a:t>
            </a:r>
          </a:p>
          <a:p>
            <a:pPr lvl="3">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Slides should frame your conversation not be the conversation</a:t>
            </a:r>
          </a:p>
          <a:p>
            <a:pPr marL="1828800" lvl="3" indent="-457200">
              <a:buFont typeface="Wingdings" panose="05000000000000000000" pitchFamily="2" charset="2"/>
              <a:buChar char="Ø"/>
              <a:defRPr/>
            </a:pPr>
            <a:r>
              <a:rPr lang="en-US" sz="2400" dirty="0">
                <a:solidFill>
                  <a:srgbClr val="002060"/>
                </a:solidFill>
                <a:latin typeface="Book Antiqua" charset="0"/>
              </a:rPr>
              <a:t>Don’t just read the slides</a:t>
            </a:r>
          </a:p>
          <a:p>
            <a:pPr marL="1828800" lvl="3" indent="-457200">
              <a:buFont typeface="Wingdings" panose="05000000000000000000" pitchFamily="2" charset="2"/>
              <a:buChar char="Ø"/>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lang="en-US" sz="2400" dirty="0">
                <a:solidFill>
                  <a:srgbClr val="002060"/>
                </a:solidFill>
                <a:latin typeface="Book Antiqua" charset="0"/>
              </a:rPr>
              <a:t>Make text readable from the back of the room</a:t>
            </a:r>
          </a:p>
          <a:p>
            <a:pPr marL="1828800" lvl="3" indent="-457200">
              <a:buFont typeface="Wingdings" panose="05000000000000000000" pitchFamily="2" charset="2"/>
              <a:buChar char="Ø"/>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391614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sp>
        <p:nvSpPr>
          <p:cNvPr id="4" name="TextBox 3">
            <a:extLst>
              <a:ext uri="{FF2B5EF4-FFF2-40B4-BE49-F238E27FC236}">
                <a16:creationId xmlns:a16="http://schemas.microsoft.com/office/drawing/2014/main" id="{AB391C41-6F9C-4AC9-9FEB-980CB19FF6CF}"/>
              </a:ext>
            </a:extLst>
          </p:cNvPr>
          <p:cNvSpPr txBox="1"/>
          <p:nvPr/>
        </p:nvSpPr>
        <p:spPr>
          <a:xfrm>
            <a:off x="-304800" y="762000"/>
            <a:ext cx="9188714" cy="3785652"/>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Tips:</a:t>
            </a: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Speak slowly</a:t>
            </a:r>
          </a:p>
          <a:p>
            <a:pPr lvl="2">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 </a:t>
            </a:r>
          </a:p>
          <a:p>
            <a:pPr marL="1371600" lvl="2" indent="-457200">
              <a:buFont typeface="Wingdings" panose="05000000000000000000" pitchFamily="2" charset="2"/>
              <a:buChar char="v"/>
              <a:defRPr/>
            </a:pPr>
            <a:r>
              <a:rPr lang="en-US" sz="2400" dirty="0">
                <a:solidFill>
                  <a:srgbClr val="002060"/>
                </a:solidFill>
                <a:latin typeface="Book Antiqua" charset="0"/>
              </a:rPr>
              <a:t>Make eye contact with the audience</a:t>
            </a:r>
          </a:p>
          <a:p>
            <a:pPr lvl="2">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lang="en-US" sz="2400" dirty="0">
                <a:solidFill>
                  <a:srgbClr val="002060"/>
                </a:solidFill>
                <a:latin typeface="Book Antiqua" charset="0"/>
              </a:rPr>
              <a:t>Use a pointer and slide clicker as needed</a:t>
            </a:r>
          </a:p>
          <a:p>
            <a:pPr lvl="2">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lang="en-US" sz="2400" dirty="0">
                <a:solidFill>
                  <a:srgbClr val="002060"/>
                </a:solidFill>
                <a:latin typeface="Book Antiqua" charset="0"/>
              </a:rPr>
              <a:t>Practice with your team</a:t>
            </a:r>
          </a:p>
          <a:p>
            <a:pPr lvl="2">
              <a:defRPr/>
            </a:pPr>
            <a:endParaRPr lang="en-US" sz="2400" dirty="0">
              <a:solidFill>
                <a:srgbClr val="002060"/>
              </a:solidFill>
              <a:latin typeface="Book Antiqua" charset="0"/>
            </a:endParaRPr>
          </a:p>
          <a:p>
            <a:pPr marL="1828800" lvl="3" indent="-457200">
              <a:buFont typeface="Wingdings" panose="05000000000000000000" pitchFamily="2" charset="2"/>
              <a:buChar char="Ø"/>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3256509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8" name="TextBox 7">
            <a:extLst>
              <a:ext uri="{FF2B5EF4-FFF2-40B4-BE49-F238E27FC236}">
                <a16:creationId xmlns:a16="http://schemas.microsoft.com/office/drawing/2014/main" id="{BFAF2843-3DFF-4D84-89D4-4E8AAE176090}"/>
              </a:ext>
            </a:extLst>
          </p:cNvPr>
          <p:cNvSpPr txBox="1"/>
          <p:nvPr/>
        </p:nvSpPr>
        <p:spPr>
          <a:xfrm>
            <a:off x="-228600" y="1371600"/>
            <a:ext cx="9188714"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Prop</a:t>
            </a:r>
            <a:r>
              <a:rPr lang="en-US" sz="2400" dirty="0" err="1">
                <a:solidFill>
                  <a:srgbClr val="002060"/>
                </a:solidFill>
                <a:latin typeface="Book Antiqua" charset="0"/>
              </a:rPr>
              <a:t>osal</a:t>
            </a:r>
            <a:r>
              <a:rPr lang="en-US" sz="2400" dirty="0">
                <a:solidFill>
                  <a:srgbClr val="002060"/>
                </a:solidFill>
                <a:latin typeface="Book Antiqua" charset="0"/>
              </a:rPr>
              <a:t> Writing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92096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8" name="TextBox 7">
            <a:extLst>
              <a:ext uri="{FF2B5EF4-FFF2-40B4-BE49-F238E27FC236}">
                <a16:creationId xmlns:a16="http://schemas.microsoft.com/office/drawing/2014/main" id="{BFAF2843-3DFF-4D84-89D4-4E8AAE176090}"/>
              </a:ext>
            </a:extLst>
          </p:cNvPr>
          <p:cNvSpPr txBox="1"/>
          <p:nvPr/>
        </p:nvSpPr>
        <p:spPr>
          <a:xfrm>
            <a:off x="-381000" y="76200"/>
            <a:ext cx="9188714"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Prop</a:t>
            </a:r>
            <a:r>
              <a:rPr lang="en-US" sz="2400" dirty="0" err="1">
                <a:solidFill>
                  <a:srgbClr val="002060"/>
                </a:solidFill>
                <a:latin typeface="Book Antiqua" charset="0"/>
              </a:rPr>
              <a:t>osal</a:t>
            </a:r>
            <a:r>
              <a:rPr lang="en-US" sz="2400" dirty="0">
                <a:solidFill>
                  <a:srgbClr val="002060"/>
                </a:solidFill>
                <a:latin typeface="Book Antiqua" charset="0"/>
              </a:rPr>
              <a:t> Writing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
        <p:nvSpPr>
          <p:cNvPr id="7" name="TextBox 6">
            <a:extLst>
              <a:ext uri="{FF2B5EF4-FFF2-40B4-BE49-F238E27FC236}">
                <a16:creationId xmlns:a16="http://schemas.microsoft.com/office/drawing/2014/main" id="{4BD50BC4-4023-4396-A7C7-8FD6B63F8071}"/>
              </a:ext>
            </a:extLst>
          </p:cNvPr>
          <p:cNvSpPr txBox="1"/>
          <p:nvPr/>
        </p:nvSpPr>
        <p:spPr>
          <a:xfrm>
            <a:off x="3464" y="1600200"/>
            <a:ext cx="8655314" cy="1938992"/>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Good proposal stems from a good concept. The best proposals are those to which the reviewers </a:t>
            </a:r>
            <a:r>
              <a:rPr kumimoji="0" lang="en-US" sz="2400" b="0" i="0" u="none" strike="noStrike" kern="1200" cap="none" spc="0" normalizeH="0" baseline="0" noProof="0" dirty="0" err="1">
                <a:ln>
                  <a:noFill/>
                </a:ln>
                <a:solidFill>
                  <a:srgbClr val="002060"/>
                </a:solidFill>
                <a:effectLst/>
                <a:uLnTx/>
                <a:uFillTx/>
                <a:latin typeface="Book Antiqua" charset="0"/>
                <a:ea typeface="ＭＳ Ｐゴシック" charset="0"/>
              </a:rPr>
              <a:t>respon</a:t>
            </a:r>
            <a:r>
              <a:rPr lang="en-US" sz="2400" dirty="0">
                <a:solidFill>
                  <a:srgbClr val="002060"/>
                </a:solidFill>
                <a:latin typeface="Book Antiqua" charset="0"/>
              </a:rPr>
              <a:t>d, “Of course, I wish I had thought of that!” – National Science Foundation, Directorate for Education and Human Resources.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2126110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sp>
        <p:nvSpPr>
          <p:cNvPr id="4" name="TextBox 3">
            <a:extLst>
              <a:ext uri="{FF2B5EF4-FFF2-40B4-BE49-F238E27FC236}">
                <a16:creationId xmlns:a16="http://schemas.microsoft.com/office/drawing/2014/main" id="{AB391C41-6F9C-4AC9-9FEB-980CB19FF6CF}"/>
              </a:ext>
            </a:extLst>
          </p:cNvPr>
          <p:cNvSpPr txBox="1"/>
          <p:nvPr/>
        </p:nvSpPr>
        <p:spPr>
          <a:xfrm>
            <a:off x="-304800" y="762000"/>
            <a:ext cx="9188714" cy="4524315"/>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Problem Statement Definition</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Background Research</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Writing Assignments and Milestones</a:t>
            </a:r>
          </a:p>
          <a:p>
            <a:pPr marR="0" lvl="1" algn="l" defTabSz="914400" rtl="0" eaLnBrk="1" fontAlgn="base" latinLnBrk="0" hangingPunct="1">
              <a:lnSpc>
                <a:spcPct val="100000"/>
              </a:lnSpc>
              <a:spcBef>
                <a:spcPct val="0"/>
              </a:spcBef>
              <a:spcAft>
                <a:spcPct val="0"/>
              </a:spcAft>
              <a:buClrTx/>
              <a:buSzTx/>
              <a:tabLst/>
              <a:defRPr/>
            </a:pPr>
            <a:r>
              <a:rPr lang="en-US" sz="2400" dirty="0">
                <a:solidFill>
                  <a:srgbClr val="002060"/>
                </a:solidFill>
                <a:latin typeface="Book Antiqua" charset="0"/>
              </a:rPr>
              <a:t> </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Budget preparation and Approval</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Schedule preparation and Approvals</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a:p>
            <a:pPr lvl="2">
              <a:defRPr/>
            </a:pPr>
            <a:endParaRPr lang="en-US" sz="2400" dirty="0">
              <a:solidFill>
                <a:srgbClr val="002060"/>
              </a:solidFill>
              <a:latin typeface="Book Antiqua" charset="0"/>
            </a:endParaRPr>
          </a:p>
          <a:p>
            <a:pPr marL="1828800" lvl="3" indent="-457200">
              <a:buFont typeface="Wingdings" panose="05000000000000000000" pitchFamily="2" charset="2"/>
              <a:buChar char="Ø"/>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1547004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latin typeface="Times New Roman" panose="02020603050405020304" pitchFamily="18" charset="0"/>
                <a:cs typeface="Times New Roman" panose="02020603050405020304" pitchFamily="18" charset="0"/>
              </a:rPr>
              <a:t>Data Science Overview</a:t>
            </a:r>
          </a:p>
        </p:txBody>
      </p:sp>
      <p:sp>
        <p:nvSpPr>
          <p:cNvPr id="3" name="Content Placeholder 2"/>
          <p:cNvSpPr>
            <a:spLocks noGrp="1"/>
          </p:cNvSpPr>
          <p:nvPr>
            <p:ph idx="1"/>
          </p:nvPr>
        </p:nvSpPr>
        <p:spPr>
          <a:xfrm>
            <a:off x="152400" y="838200"/>
            <a:ext cx="7886700" cy="2782993"/>
          </a:xfrm>
        </p:spPr>
        <p:txBody>
          <a:bodyPr>
            <a:normAutofit/>
          </a:bodyPr>
          <a:lstStyle/>
          <a:p>
            <a:r>
              <a:rPr lang="en-US" dirty="0">
                <a:solidFill>
                  <a:srgbClr val="002060"/>
                </a:solidFill>
                <a:latin typeface="Times New Roman" panose="02020603050405020304" pitchFamily="18" charset="0"/>
                <a:cs typeface="Times New Roman" panose="02020603050405020304" pitchFamily="18" charset="0"/>
              </a:rPr>
              <a:t> Why the surge in Data Science?</a:t>
            </a:r>
          </a:p>
          <a:p>
            <a:pPr marL="385763" indent="-385763">
              <a:buFont typeface="+mj-lt"/>
              <a:buAutoNum type="arabicPeriod"/>
            </a:pPr>
            <a:r>
              <a:rPr lang="en-US" dirty="0">
                <a:solidFill>
                  <a:srgbClr val="002060"/>
                </a:solidFill>
                <a:latin typeface="Times New Roman" panose="02020603050405020304" pitchFamily="18" charset="0"/>
                <a:cs typeface="Times New Roman" panose="02020603050405020304" pitchFamily="18" charset="0"/>
              </a:rPr>
              <a:t>Increases in Computing Power - Processor Speed/Cloud Computing </a:t>
            </a:r>
          </a:p>
          <a:p>
            <a:pPr marL="385763" indent="-385763">
              <a:buFont typeface="+mj-lt"/>
              <a:buAutoNum type="arabicPeriod"/>
            </a:pPr>
            <a:r>
              <a:rPr lang="en-US" dirty="0">
                <a:solidFill>
                  <a:srgbClr val="002060"/>
                </a:solidFill>
                <a:latin typeface="Times New Roman" panose="02020603050405020304" pitchFamily="18" charset="0"/>
                <a:cs typeface="Times New Roman" panose="02020603050405020304" pitchFamily="18" charset="0"/>
              </a:rPr>
              <a:t>Availability of Data – Storage Capacity</a:t>
            </a:r>
          </a:p>
          <a:p>
            <a:pPr marL="385763" indent="-385763">
              <a:buFont typeface="+mj-lt"/>
              <a:buAutoNum type="arabicPeriod"/>
            </a:pPr>
            <a:r>
              <a:rPr lang="en-US" dirty="0">
                <a:solidFill>
                  <a:srgbClr val="002060"/>
                </a:solidFill>
                <a:latin typeface="Times New Roman" panose="02020603050405020304" pitchFamily="18" charset="0"/>
                <a:cs typeface="Times New Roman" panose="02020603050405020304" pitchFamily="18" charset="0"/>
              </a:rPr>
              <a:t>Open Source Tools – Incredibly dedicated and heavily vested communities supporting technology advancement </a:t>
            </a:r>
          </a:p>
        </p:txBody>
      </p:sp>
      <p:sp>
        <p:nvSpPr>
          <p:cNvPr id="5" name="Slide Number Placeholder 4"/>
          <p:cNvSpPr>
            <a:spLocks noGrp="1"/>
          </p:cNvSpPr>
          <p:nvPr>
            <p:ph type="sldNum" sz="quarter" idx="12"/>
          </p:nvPr>
        </p:nvSpPr>
        <p:spPr/>
        <p:txBody>
          <a:bodyPr/>
          <a:lstStyle/>
          <a:p>
            <a:fld id="{5ACD0CF0-90CC-9C41-A77B-2776398A8C8B}" type="slidenum">
              <a:rPr lang="en-US" smtClean="0"/>
              <a:t>6</a:t>
            </a:fld>
            <a:endParaRPr lang="en-US" dirty="0"/>
          </a:p>
        </p:txBody>
      </p:sp>
    </p:spTree>
    <p:extLst>
      <p:ext uri="{BB962C8B-B14F-4D97-AF65-F5344CB8AC3E}">
        <p14:creationId xmlns:p14="http://schemas.microsoft.com/office/powerpoint/2010/main" val="209410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sp>
        <p:nvSpPr>
          <p:cNvPr id="4" name="TextBox 3">
            <a:extLst>
              <a:ext uri="{FF2B5EF4-FFF2-40B4-BE49-F238E27FC236}">
                <a16:creationId xmlns:a16="http://schemas.microsoft.com/office/drawing/2014/main" id="{AB391C41-6F9C-4AC9-9FEB-980CB19FF6CF}"/>
              </a:ext>
            </a:extLst>
          </p:cNvPr>
          <p:cNvSpPr txBox="1"/>
          <p:nvPr/>
        </p:nvSpPr>
        <p:spPr>
          <a:xfrm>
            <a:off x="-304800" y="762000"/>
            <a:ext cx="9188714" cy="1569660"/>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Review Outline </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a:p>
            <a:pPr lvl="2">
              <a:defRPr/>
            </a:pPr>
            <a:endParaRPr lang="en-US" sz="2400" dirty="0">
              <a:solidFill>
                <a:srgbClr val="002060"/>
              </a:solidFill>
              <a:latin typeface="Book Antiqua" charset="0"/>
            </a:endParaRPr>
          </a:p>
          <a:p>
            <a:pPr marL="1828800" lvl="3" indent="-457200">
              <a:buFont typeface="Wingdings" panose="05000000000000000000" pitchFamily="2" charset="2"/>
              <a:buChar char="Ø"/>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29315086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Week 3 - 9.11</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226561D5-A5AD-4F24-8376-EBDE4088FA58}"/>
              </a:ext>
            </a:extLst>
          </p:cNvPr>
          <p:cNvSpPr txBox="1">
            <a:spLocks/>
          </p:cNvSpPr>
          <p:nvPr/>
        </p:nvSpPr>
        <p:spPr>
          <a:xfrm>
            <a:off x="190500" y="762000"/>
            <a:ext cx="8763000" cy="3429000"/>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defTabSz="685800">
              <a:buFont typeface="+mj-lt"/>
              <a:buAutoNum type="arabicPeriod"/>
            </a:pPr>
            <a:r>
              <a:rPr lang="en-US" sz="3000" b="0" dirty="0">
                <a:solidFill>
                  <a:srgbClr val="002060"/>
                </a:solidFill>
                <a:latin typeface="Times New Roman" panose="02020603050405020304" pitchFamily="18" charset="0"/>
                <a:cs typeface="Times New Roman" panose="02020603050405020304" pitchFamily="18" charset="0"/>
              </a:rPr>
              <a:t>Overview of Project Management</a:t>
            </a:r>
          </a:p>
          <a:p>
            <a:pPr marL="342900" indent="-342900" algn="l" defTabSz="685800">
              <a:buFont typeface="+mj-lt"/>
              <a:buAutoNum type="arabicPeriod"/>
            </a:pPr>
            <a:endParaRPr lang="en-US" sz="3000" b="0" dirty="0">
              <a:solidFill>
                <a:srgbClr val="002060"/>
              </a:solidFill>
              <a:latin typeface="Times New Roman" panose="02020603050405020304" pitchFamily="18" charset="0"/>
              <a:cs typeface="Times New Roman" panose="02020603050405020304" pitchFamily="18" charset="0"/>
            </a:endParaRPr>
          </a:p>
          <a:p>
            <a:pPr marL="342900" indent="-342900" algn="l" defTabSz="685800">
              <a:buFont typeface="+mj-lt"/>
              <a:buAutoNum type="arabicPeriod"/>
            </a:pPr>
            <a:r>
              <a:rPr lang="en-US" sz="3000" b="0" dirty="0">
                <a:solidFill>
                  <a:srgbClr val="002060"/>
                </a:solidFill>
                <a:latin typeface="Times New Roman" panose="02020603050405020304" pitchFamily="18" charset="0"/>
                <a:cs typeface="Times New Roman" panose="02020603050405020304" pitchFamily="18" charset="0"/>
              </a:rPr>
              <a:t>Overview of Agile and Kanban</a:t>
            </a:r>
          </a:p>
          <a:p>
            <a:pPr marL="342900" indent="-342900" algn="l" defTabSz="685800">
              <a:buFont typeface="+mj-lt"/>
              <a:buAutoNum type="arabicPeriod"/>
            </a:pPr>
            <a:endParaRPr lang="en-US" sz="3000" b="0" dirty="0">
              <a:solidFill>
                <a:srgbClr val="002060"/>
              </a:solidFill>
              <a:latin typeface="Times New Roman" panose="02020603050405020304" pitchFamily="18" charset="0"/>
              <a:cs typeface="Times New Roman" panose="02020603050405020304" pitchFamily="18" charset="0"/>
            </a:endParaRPr>
          </a:p>
          <a:p>
            <a:pPr marL="342900" indent="-342900" algn="l" defTabSz="685800">
              <a:buFont typeface="+mj-lt"/>
              <a:buAutoNum type="arabicPeriod"/>
            </a:pPr>
            <a:r>
              <a:rPr lang="en-US" sz="3000" b="0" dirty="0">
                <a:solidFill>
                  <a:srgbClr val="002060"/>
                </a:solidFill>
                <a:latin typeface="Times New Roman" panose="02020603050405020304" pitchFamily="18" charset="0"/>
                <a:cs typeface="Times New Roman" panose="02020603050405020304" pitchFamily="18" charset="0"/>
              </a:rPr>
              <a:t>Trello for Project Management</a:t>
            </a:r>
          </a:p>
          <a:p>
            <a:pPr marL="342900" indent="-342900" algn="l" defTabSz="685800">
              <a:buFont typeface="+mj-lt"/>
              <a:buAutoNum type="arabicPeriod"/>
            </a:pPr>
            <a:endParaRPr lang="en-US" sz="3000" b="0" dirty="0">
              <a:solidFill>
                <a:srgbClr val="002060"/>
              </a:solidFill>
              <a:latin typeface="Times New Roman" panose="02020603050405020304" pitchFamily="18" charset="0"/>
              <a:cs typeface="Times New Roman" panose="02020603050405020304" pitchFamily="18" charset="0"/>
            </a:endParaRPr>
          </a:p>
          <a:p>
            <a:pPr marL="342900" indent="-342900" algn="l" defTabSz="685800">
              <a:buFont typeface="+mj-lt"/>
              <a:buAutoNum type="arabicPeriod"/>
            </a:pPr>
            <a:r>
              <a:rPr lang="en-US" sz="3000" b="0" dirty="0">
                <a:solidFill>
                  <a:srgbClr val="002060"/>
                </a:solidFill>
                <a:latin typeface="Times New Roman" panose="02020603050405020304" pitchFamily="18" charset="0"/>
                <a:cs typeface="Times New Roman" panose="02020603050405020304" pitchFamily="18" charset="0"/>
              </a:rPr>
              <a:t>Exercise </a:t>
            </a:r>
          </a:p>
        </p:txBody>
      </p:sp>
    </p:spTree>
    <p:extLst>
      <p:ext uri="{BB962C8B-B14F-4D97-AF65-F5344CB8AC3E}">
        <p14:creationId xmlns:p14="http://schemas.microsoft.com/office/powerpoint/2010/main" val="3008713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461665"/>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On Monday?</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13113084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the office confus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055" y="762000"/>
            <a:ext cx="5257800" cy="355996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1219200" y="36653"/>
            <a:ext cx="6489511" cy="535531"/>
          </a:xfrm>
        </p:spPr>
        <p:txBody>
          <a:bodyPr wrap="square">
            <a:spAutoFit/>
          </a:bodyPr>
          <a:lstStyle/>
          <a:p>
            <a:pPr algn="ctr"/>
            <a:r>
              <a:rPr lang="en-US" sz="2800" b="1" dirty="0">
                <a:solidFill>
                  <a:srgbClr val="002060"/>
                </a:solidFill>
                <a:latin typeface="Times New Roman" panose="02020603050405020304" pitchFamily="18" charset="0"/>
                <a:ea typeface="+mn-ea"/>
                <a:cs typeface="Times New Roman" panose="02020603050405020304" pitchFamily="18" charset="0"/>
              </a:rPr>
              <a:t>What is Project Management?</a:t>
            </a:r>
            <a:r>
              <a:rPr lang="en-US" sz="2800" dirty="0">
                <a:latin typeface="Arial" panose="020B0604020202020204" pitchFamily="34" charset="0"/>
                <a:ea typeface="+mn-ea"/>
                <a:cs typeface="Arial" panose="020B0604020202020204" pitchFamily="34" charset="0"/>
              </a:rPr>
              <a:t> </a:t>
            </a:r>
          </a:p>
        </p:txBody>
      </p:sp>
      <p:sp>
        <p:nvSpPr>
          <p:cNvPr id="6" name="TextBox 5"/>
          <p:cNvSpPr txBox="1"/>
          <p:nvPr/>
        </p:nvSpPr>
        <p:spPr>
          <a:xfrm>
            <a:off x="76200" y="4356259"/>
            <a:ext cx="8794845" cy="1739741"/>
          </a:xfrm>
          <a:prstGeom prst="rect">
            <a:avLst/>
          </a:prstGeom>
        </p:spPr>
        <p:txBody>
          <a:bodyPr/>
          <a:lstStyle>
            <a:defPPr>
              <a:defRPr lang="en-US"/>
            </a:defPPr>
            <a:lvl1pPr marL="457200" indent="-457200" defTabSz="685800" fontAlgn="base">
              <a:spcBef>
                <a:spcPct val="0"/>
              </a:spcBef>
              <a:spcAft>
                <a:spcPct val="0"/>
              </a:spcAft>
              <a:buFont typeface="Wingdings" panose="05000000000000000000" pitchFamily="2" charset="2"/>
              <a:buChar char="q"/>
              <a:defRPr sz="2800" b="0">
                <a:solidFill>
                  <a:srgbClr val="002060"/>
                </a:solidFill>
                <a:latin typeface="Times New Roman" panose="02020603050405020304" pitchFamily="18" charset="0"/>
                <a:ea typeface="ＭＳ Ｐゴシック" charset="0"/>
                <a:cs typeface="Times New Roman" panose="02020603050405020304" pitchFamily="18" charset="0"/>
              </a:defRPr>
            </a:lvl1pPr>
            <a:lvl2pPr algn="ctr" fontAlgn="base">
              <a:spcBef>
                <a:spcPct val="0"/>
              </a:spcBef>
              <a:spcAft>
                <a:spcPct val="0"/>
              </a:spcAft>
              <a:defRPr sz="5400">
                <a:solidFill>
                  <a:schemeClr val="tx2"/>
                </a:solidFill>
                <a:latin typeface="Book Antiqua" charset="0"/>
                <a:ea typeface="ＭＳ Ｐゴシック" charset="0"/>
                <a:cs typeface="ＭＳ Ｐゴシック" charset="0"/>
              </a:defRPr>
            </a:lvl2pPr>
            <a:lvl3pPr algn="ctr" fontAlgn="base">
              <a:spcBef>
                <a:spcPct val="0"/>
              </a:spcBef>
              <a:spcAft>
                <a:spcPct val="0"/>
              </a:spcAft>
              <a:defRPr sz="5400">
                <a:solidFill>
                  <a:schemeClr val="tx2"/>
                </a:solidFill>
                <a:latin typeface="Book Antiqua" charset="0"/>
                <a:ea typeface="ＭＳ Ｐゴシック" charset="0"/>
                <a:cs typeface="ＭＳ Ｐゴシック" charset="0"/>
              </a:defRPr>
            </a:lvl3pPr>
            <a:lvl4pPr algn="ctr" fontAlgn="base">
              <a:spcBef>
                <a:spcPct val="0"/>
              </a:spcBef>
              <a:spcAft>
                <a:spcPct val="0"/>
              </a:spcAft>
              <a:defRPr sz="5400">
                <a:solidFill>
                  <a:schemeClr val="tx2"/>
                </a:solidFill>
                <a:latin typeface="Book Antiqua" charset="0"/>
                <a:ea typeface="ＭＳ Ｐゴシック" charset="0"/>
                <a:cs typeface="ＭＳ Ｐゴシック" charset="0"/>
              </a:defRPr>
            </a:lvl4pPr>
            <a:lvl5pPr algn="ctr" fontAlgn="base">
              <a:spcBef>
                <a:spcPct val="0"/>
              </a:spcBef>
              <a:spcAft>
                <a:spcPct val="0"/>
              </a:spcAft>
              <a:defRPr sz="5400">
                <a:solidFill>
                  <a:schemeClr val="tx2"/>
                </a:solidFill>
                <a:latin typeface="Book Antiqua" charset="0"/>
                <a:ea typeface="ＭＳ Ｐゴシック" charset="0"/>
                <a:cs typeface="ＭＳ Ｐゴシック" charset="0"/>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buFont typeface="Wingdings" panose="05000000000000000000" pitchFamily="2" charset="2"/>
              <a:buChar char="v"/>
            </a:pPr>
            <a:r>
              <a:rPr lang="en-US" sz="2400" dirty="0"/>
              <a:t>Framework for Managing a Project from Start to Finish</a:t>
            </a:r>
          </a:p>
          <a:p>
            <a:pPr>
              <a:buFont typeface="Wingdings" panose="05000000000000000000" pitchFamily="2" charset="2"/>
              <a:buChar char="v"/>
            </a:pPr>
            <a:endParaRPr lang="en-US" sz="1800" dirty="0"/>
          </a:p>
          <a:p>
            <a:pPr>
              <a:buFont typeface="Wingdings" panose="05000000000000000000" pitchFamily="2" charset="2"/>
              <a:buChar char="v"/>
            </a:pPr>
            <a:r>
              <a:rPr lang="en-US" sz="2400" dirty="0"/>
              <a:t>Discipline – but an art, not a science </a:t>
            </a:r>
          </a:p>
        </p:txBody>
      </p:sp>
      <p:sp>
        <p:nvSpPr>
          <p:cNvPr id="2" name="Slide Number Placeholder 1"/>
          <p:cNvSpPr>
            <a:spLocks noGrp="1"/>
          </p:cNvSpPr>
          <p:nvPr>
            <p:ph type="sldNum" sz="quarter" idx="12"/>
          </p:nvPr>
        </p:nvSpPr>
        <p:spPr/>
        <p:txBody>
          <a:bodyPr/>
          <a:lstStyle/>
          <a:p>
            <a:fld id="{18C842D8-58CA-4BF8-92A4-01276D9F6950}" type="slidenum">
              <a:rPr lang="en-US" smtClean="0"/>
              <a:t>63</a:t>
            </a:fld>
            <a:endParaRPr lang="en-US"/>
          </a:p>
        </p:txBody>
      </p:sp>
    </p:spTree>
    <p:extLst>
      <p:ext uri="{BB962C8B-B14F-4D97-AF65-F5344CB8AC3E}">
        <p14:creationId xmlns:p14="http://schemas.microsoft.com/office/powerpoint/2010/main" val="9668666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tablecross.com/files/ai-graph-solution.jpg"/>
          <p:cNvPicPr>
            <a:picLocks noChangeAspect="1" noChangeArrowheads="1"/>
          </p:cNvPicPr>
          <p:nvPr/>
        </p:nvPicPr>
        <p:blipFill>
          <a:blip r:embed="rId3" cstate="print"/>
          <a:srcRect/>
          <a:stretch>
            <a:fillRect/>
          </a:stretch>
        </p:blipFill>
        <p:spPr bwMode="auto">
          <a:xfrm>
            <a:off x="228601" y="1905000"/>
            <a:ext cx="4114800" cy="3268285"/>
          </a:xfrm>
          <a:prstGeom prst="rect">
            <a:avLst/>
          </a:prstGeom>
          <a:noFill/>
        </p:spPr>
      </p:pic>
      <p:pic>
        <p:nvPicPr>
          <p:cNvPr id="4098" name="Picture 2" descr="Image result for process pa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752600"/>
            <a:ext cx="19050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process pa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895600"/>
            <a:ext cx="19050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process pa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4205199"/>
            <a:ext cx="1905000" cy="9525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4572000" y="3371850"/>
            <a:ext cx="914400" cy="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562600" y="1295400"/>
            <a:ext cx="457200" cy="369332"/>
          </a:xfrm>
          <a:prstGeom prst="rect">
            <a:avLst/>
          </a:prstGeom>
          <a:noFill/>
        </p:spPr>
        <p:txBody>
          <a:bodyPr wrap="square" rtlCol="0">
            <a:spAutoFit/>
          </a:bodyPr>
          <a:lstStyle/>
          <a:p>
            <a:r>
              <a:rPr lang="en-US" dirty="0"/>
              <a:t>1. </a:t>
            </a:r>
          </a:p>
        </p:txBody>
      </p:sp>
      <p:sp>
        <p:nvSpPr>
          <p:cNvPr id="11" name="TextBox 10"/>
          <p:cNvSpPr txBox="1"/>
          <p:nvPr/>
        </p:nvSpPr>
        <p:spPr>
          <a:xfrm>
            <a:off x="5587340" y="2526475"/>
            <a:ext cx="457200" cy="369332"/>
          </a:xfrm>
          <a:prstGeom prst="rect">
            <a:avLst/>
          </a:prstGeom>
          <a:noFill/>
        </p:spPr>
        <p:txBody>
          <a:bodyPr wrap="square" rtlCol="0">
            <a:spAutoFit/>
          </a:bodyPr>
          <a:lstStyle/>
          <a:p>
            <a:r>
              <a:rPr lang="en-US" dirty="0"/>
              <a:t>2. </a:t>
            </a:r>
          </a:p>
        </p:txBody>
      </p:sp>
      <p:sp>
        <p:nvSpPr>
          <p:cNvPr id="12" name="TextBox 11"/>
          <p:cNvSpPr txBox="1"/>
          <p:nvPr/>
        </p:nvSpPr>
        <p:spPr>
          <a:xfrm>
            <a:off x="5638800" y="3835867"/>
            <a:ext cx="457200" cy="369332"/>
          </a:xfrm>
          <a:prstGeom prst="rect">
            <a:avLst/>
          </a:prstGeom>
          <a:noFill/>
        </p:spPr>
        <p:txBody>
          <a:bodyPr wrap="square" rtlCol="0">
            <a:spAutoFit/>
          </a:bodyPr>
          <a:lstStyle/>
          <a:p>
            <a:r>
              <a:rPr lang="en-US" dirty="0"/>
              <a:t>3. </a:t>
            </a:r>
          </a:p>
        </p:txBody>
      </p:sp>
      <p:sp>
        <p:nvSpPr>
          <p:cNvPr id="16" name="Title 1"/>
          <p:cNvSpPr>
            <a:spLocks noGrp="1"/>
          </p:cNvSpPr>
          <p:nvPr>
            <p:ph type="title"/>
          </p:nvPr>
        </p:nvSpPr>
        <p:spPr>
          <a:xfrm>
            <a:off x="1327244" y="-16566"/>
            <a:ext cx="6489511" cy="535531"/>
          </a:xfrm>
        </p:spPr>
        <p:txBody>
          <a:bodyPr wrap="square">
            <a:spAutoFit/>
          </a:bodyPr>
          <a:lstStyle/>
          <a:p>
            <a:pPr algn="ctr"/>
            <a:r>
              <a:rPr lang="en-US" sz="2800" b="1" dirty="0">
                <a:solidFill>
                  <a:srgbClr val="002060"/>
                </a:solidFill>
                <a:latin typeface="Times New Roman" panose="02020603050405020304" pitchFamily="18" charset="0"/>
                <a:ea typeface="+mn-ea"/>
                <a:cs typeface="Times New Roman" panose="02020603050405020304" pitchFamily="18" charset="0"/>
              </a:rPr>
              <a:t>Project Management Principles</a:t>
            </a:r>
            <a:endParaRPr lang="en-US" sz="2800" dirty="0">
              <a:latin typeface="Arial" panose="020B0604020202020204" pitchFamily="34" charset="0"/>
              <a:ea typeface="+mn-ea"/>
              <a:cs typeface="Arial" panose="020B0604020202020204" pitchFamily="34" charset="0"/>
            </a:endParaRPr>
          </a:p>
        </p:txBody>
      </p:sp>
      <p:sp>
        <p:nvSpPr>
          <p:cNvPr id="2" name="Slide Number Placeholder 1"/>
          <p:cNvSpPr>
            <a:spLocks noGrp="1"/>
          </p:cNvSpPr>
          <p:nvPr>
            <p:ph type="sldNum" sz="quarter" idx="12"/>
          </p:nvPr>
        </p:nvSpPr>
        <p:spPr/>
        <p:txBody>
          <a:bodyPr/>
          <a:lstStyle/>
          <a:p>
            <a:fld id="{18C842D8-58CA-4BF8-92A4-01276D9F6950}" type="slidenum">
              <a:rPr lang="en-US" smtClean="0"/>
              <a:t>64</a:t>
            </a:fld>
            <a:endParaRPr lang="en-US"/>
          </a:p>
        </p:txBody>
      </p:sp>
    </p:spTree>
    <p:extLst>
      <p:ext uri="{BB962C8B-B14F-4D97-AF65-F5344CB8AC3E}">
        <p14:creationId xmlns:p14="http://schemas.microsoft.com/office/powerpoint/2010/main" val="39455666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8600" y="1066800"/>
            <a:ext cx="8686799" cy="4235512"/>
            <a:chOff x="228601" y="1447800"/>
            <a:chExt cx="8686799" cy="4235512"/>
          </a:xfrm>
        </p:grpSpPr>
        <p:sp>
          <p:nvSpPr>
            <p:cNvPr id="7" name="TextBox 6"/>
            <p:cNvSpPr txBox="1"/>
            <p:nvPr/>
          </p:nvSpPr>
          <p:spPr>
            <a:xfrm>
              <a:off x="228601" y="1447800"/>
              <a:ext cx="8686799" cy="867930"/>
            </a:xfrm>
            <a:prstGeom prst="rect">
              <a:avLst/>
            </a:prstGeom>
            <a:noFill/>
            <a:effectLst/>
          </p:spPr>
          <p:txBody>
            <a:bodyPr wrap="square" rtlCol="0">
              <a:spAutoFit/>
            </a:bodyPr>
            <a:lstStyle/>
            <a:p>
              <a:pPr>
                <a:lnSpc>
                  <a:spcPct val="90000"/>
                </a:lnSpc>
                <a:spcAft>
                  <a:spcPts val="600"/>
                </a:spcAft>
              </a:pPr>
              <a:r>
                <a:rPr lang="en-US" sz="2800" dirty="0">
                  <a:solidFill>
                    <a:srgbClr val="002060"/>
                  </a:solidFill>
                  <a:latin typeface="Times New Roman" panose="02020603050405020304" pitchFamily="18" charset="0"/>
                  <a:cs typeface="Times New Roman" panose="02020603050405020304" pitchFamily="18" charset="0"/>
                </a:rPr>
                <a:t>             - A </a:t>
              </a:r>
              <a:r>
                <a:rPr lang="en-US" sz="2800" i="1" dirty="0">
                  <a:solidFill>
                    <a:srgbClr val="002060"/>
                  </a:solidFill>
                  <a:latin typeface="Times New Roman" panose="02020603050405020304" pitchFamily="18" charset="0"/>
                  <a:cs typeface="Times New Roman" panose="02020603050405020304" pitchFamily="18" charset="0"/>
                </a:rPr>
                <a:t>temporary</a:t>
              </a:r>
              <a:r>
                <a:rPr lang="en-US" sz="2800" dirty="0">
                  <a:solidFill>
                    <a:srgbClr val="002060"/>
                  </a:solidFill>
                  <a:latin typeface="Times New Roman" panose="02020603050405020304" pitchFamily="18" charset="0"/>
                  <a:cs typeface="Times New Roman" panose="02020603050405020304" pitchFamily="18" charset="0"/>
                </a:rPr>
                <a:t> endeavor undertaken to create a </a:t>
              </a:r>
              <a:r>
                <a:rPr lang="en-US" sz="2800" i="1" dirty="0">
                  <a:solidFill>
                    <a:srgbClr val="002060"/>
                  </a:solidFill>
                  <a:latin typeface="Times New Roman" panose="02020603050405020304" pitchFamily="18" charset="0"/>
                  <a:cs typeface="Times New Roman" panose="02020603050405020304" pitchFamily="18" charset="0"/>
                </a:rPr>
                <a:t>unique</a:t>
              </a:r>
              <a:r>
                <a:rPr lang="en-US" sz="2800" dirty="0">
                  <a:solidFill>
                    <a:srgbClr val="002060"/>
                  </a:solidFill>
                  <a:latin typeface="Times New Roman" panose="02020603050405020304" pitchFamily="18" charset="0"/>
                  <a:cs typeface="Times New Roman" panose="02020603050405020304" pitchFamily="18" charset="0"/>
                </a:rPr>
                <a:t> product, service, or result.</a:t>
              </a:r>
              <a:endParaRPr lang="en-US" sz="2800" baseline="30000" dirty="0">
                <a:solidFill>
                  <a:srgbClr val="002060"/>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228601" y="1447800"/>
              <a:ext cx="7960425" cy="480131"/>
            </a:xfrm>
            <a:prstGeom prst="rect">
              <a:avLst/>
            </a:prstGeom>
            <a:noFill/>
            <a:effectLst/>
          </p:spPr>
          <p:txBody>
            <a:bodyPr wrap="square" rtlCol="0">
              <a:spAutoFit/>
            </a:bodyPr>
            <a:lstStyle/>
            <a:p>
              <a:pPr>
                <a:lnSpc>
                  <a:spcPct val="90000"/>
                </a:lnSpc>
                <a:spcAft>
                  <a:spcPts val="600"/>
                </a:spcAft>
              </a:pPr>
              <a:r>
                <a:rPr lang="en-US" sz="2800" b="1" dirty="0">
                  <a:latin typeface="Times New Roman" panose="02020603050405020304" pitchFamily="18" charset="0"/>
                  <a:cs typeface="Times New Roman" panose="02020603050405020304" pitchFamily="18" charset="0"/>
                </a:rPr>
                <a:t>Project</a:t>
              </a:r>
              <a:endParaRPr lang="en-US" sz="2800" baseline="30000"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533401" y="2528602"/>
              <a:ext cx="5334000" cy="3154710"/>
            </a:xfrm>
            <a:prstGeom prst="rect">
              <a:avLst/>
            </a:prstGeom>
            <a:noFill/>
          </p:spPr>
          <p:txBody>
            <a:bodyPr wrap="square" rtlCol="0">
              <a:spAutoFit/>
            </a:bodyPr>
            <a:lstStyle/>
            <a:p>
              <a:pPr>
                <a:spcAft>
                  <a:spcPts val="1200"/>
                </a:spcAft>
              </a:pPr>
              <a:r>
                <a:rPr lang="en-US" sz="2400" b="1" i="1" u="sng" dirty="0">
                  <a:solidFill>
                    <a:srgbClr val="002060"/>
                  </a:solidFill>
                  <a:latin typeface="Times New Roman" panose="02020603050405020304" pitchFamily="18" charset="0"/>
                  <a:cs typeface="Times New Roman" panose="02020603050405020304" pitchFamily="18" charset="0"/>
                </a:rPr>
                <a:t>Temporary / Not Ongoing</a:t>
              </a:r>
            </a:p>
            <a:p>
              <a:pPr marL="274320" lvl="1" indent="-182880">
                <a:spcAft>
                  <a:spcPts val="1200"/>
                </a:spcAft>
                <a:buFont typeface="Arial" pitchFamily="34" charset="0"/>
                <a:buChar char="-"/>
              </a:pPr>
              <a:r>
                <a:rPr lang="en-US" dirty="0">
                  <a:solidFill>
                    <a:srgbClr val="002060"/>
                  </a:solidFill>
                  <a:latin typeface="Times New Roman" panose="02020603050405020304" pitchFamily="18" charset="0"/>
                  <a:cs typeface="Times New Roman" panose="02020603050405020304" pitchFamily="18" charset="0"/>
                </a:rPr>
                <a:t>Definite beginning and end</a:t>
              </a:r>
            </a:p>
            <a:p>
              <a:pPr marL="274320" lvl="1" indent="-182880">
                <a:spcAft>
                  <a:spcPts val="1200"/>
                </a:spcAft>
                <a:buFont typeface="Arial" pitchFamily="34" charset="0"/>
                <a:buChar char="-"/>
              </a:pPr>
              <a:r>
                <a:rPr lang="en-US" dirty="0">
                  <a:solidFill>
                    <a:srgbClr val="002060"/>
                  </a:solidFill>
                  <a:latin typeface="Times New Roman" panose="02020603050405020304" pitchFamily="18" charset="0"/>
                  <a:cs typeface="Times New Roman" panose="02020603050405020304" pitchFamily="18" charset="0"/>
                </a:rPr>
                <a:t>Does not mean a short duration</a:t>
              </a:r>
            </a:p>
            <a:p>
              <a:pPr>
                <a:spcBef>
                  <a:spcPts val="600"/>
                </a:spcBef>
                <a:spcAft>
                  <a:spcPts val="1200"/>
                </a:spcAft>
              </a:pPr>
              <a:r>
                <a:rPr lang="en-US" sz="2400" b="1" i="1" u="sng" dirty="0">
                  <a:solidFill>
                    <a:srgbClr val="002060"/>
                  </a:solidFill>
                  <a:latin typeface="Times New Roman" panose="02020603050405020304" pitchFamily="18" charset="0"/>
                  <a:cs typeface="Times New Roman" panose="02020603050405020304" pitchFamily="18" charset="0"/>
                </a:rPr>
                <a:t>Unique</a:t>
              </a:r>
              <a:endParaRPr lang="en-US" sz="2400" b="1" dirty="0">
                <a:solidFill>
                  <a:srgbClr val="002060"/>
                </a:solidFill>
                <a:latin typeface="Times New Roman" panose="02020603050405020304" pitchFamily="18" charset="0"/>
                <a:cs typeface="Times New Roman" panose="02020603050405020304" pitchFamily="18" charset="0"/>
              </a:endParaRPr>
            </a:p>
            <a:p>
              <a:pPr marL="274320" lvl="1" indent="-182880">
                <a:spcAft>
                  <a:spcPts val="1200"/>
                </a:spcAft>
                <a:buFont typeface="Arial" pitchFamily="34" charset="0"/>
                <a:buChar char="-"/>
              </a:pPr>
              <a:r>
                <a:rPr lang="en-US" dirty="0">
                  <a:solidFill>
                    <a:srgbClr val="002060"/>
                  </a:solidFill>
                  <a:latin typeface="Times New Roman" panose="02020603050405020304" pitchFamily="18" charset="0"/>
                  <a:cs typeface="Times New Roman" panose="02020603050405020304" pitchFamily="18" charset="0"/>
                </a:rPr>
                <a:t>Outcome is a unique deliverable</a:t>
              </a:r>
            </a:p>
            <a:p>
              <a:pPr marL="274320" lvl="1" indent="-182880">
                <a:spcAft>
                  <a:spcPts val="1200"/>
                </a:spcAft>
                <a:buFont typeface="Arial" pitchFamily="34" charset="0"/>
                <a:buChar char="-"/>
              </a:pPr>
              <a:r>
                <a:rPr lang="en-US" dirty="0">
                  <a:solidFill>
                    <a:srgbClr val="002060"/>
                  </a:solidFill>
                  <a:latin typeface="Times New Roman" panose="02020603050405020304" pitchFamily="18" charset="0"/>
                  <a:cs typeface="Times New Roman" panose="02020603050405020304" pitchFamily="18" charset="0"/>
                </a:rPr>
                <a:t>Could come in the form of either products, services or results</a:t>
              </a:r>
            </a:p>
          </p:txBody>
        </p:sp>
      </p:grpSp>
      <p:pic>
        <p:nvPicPr>
          <p:cNvPr id="7169" name="Picture 1"/>
          <p:cNvPicPr>
            <a:picLocks noChangeAspect="1" noChangeArrowheads="1"/>
          </p:cNvPicPr>
          <p:nvPr/>
        </p:nvPicPr>
        <p:blipFill>
          <a:blip r:embed="rId3" cstate="print"/>
          <a:srcRect/>
          <a:stretch>
            <a:fillRect/>
          </a:stretch>
        </p:blipFill>
        <p:spPr bwMode="auto">
          <a:xfrm>
            <a:off x="6096000" y="2603822"/>
            <a:ext cx="2318031" cy="2619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itle 1"/>
          <p:cNvSpPr>
            <a:spLocks noGrp="1"/>
          </p:cNvSpPr>
          <p:nvPr>
            <p:ph type="title"/>
          </p:nvPr>
        </p:nvSpPr>
        <p:spPr>
          <a:xfrm>
            <a:off x="1219200" y="-12878"/>
            <a:ext cx="6489511" cy="535531"/>
          </a:xfrm>
        </p:spPr>
        <p:txBody>
          <a:bodyPr wrap="square">
            <a:spAutoFit/>
          </a:bodyPr>
          <a:lstStyle/>
          <a:p>
            <a:pPr algn="ctr"/>
            <a:r>
              <a:rPr lang="en-US" sz="2800" b="1" dirty="0">
                <a:solidFill>
                  <a:srgbClr val="002060"/>
                </a:solidFill>
                <a:latin typeface="Times New Roman" panose="02020603050405020304" pitchFamily="18" charset="0"/>
                <a:ea typeface="+mn-ea"/>
                <a:cs typeface="Times New Roman" panose="02020603050405020304" pitchFamily="18" charset="0"/>
              </a:rPr>
              <a:t>Definition of a Project</a:t>
            </a:r>
            <a:endParaRPr lang="en-US" sz="2800" dirty="0">
              <a:latin typeface="Arial" panose="020B0604020202020204" pitchFamily="34" charset="0"/>
              <a:ea typeface="+mn-ea"/>
              <a:cs typeface="Arial" panose="020B0604020202020204" pitchFamily="34" charset="0"/>
            </a:endParaRPr>
          </a:p>
        </p:txBody>
      </p:sp>
      <p:sp>
        <p:nvSpPr>
          <p:cNvPr id="2" name="Slide Number Placeholder 1"/>
          <p:cNvSpPr>
            <a:spLocks noGrp="1"/>
          </p:cNvSpPr>
          <p:nvPr>
            <p:ph type="sldNum" sz="quarter" idx="12"/>
          </p:nvPr>
        </p:nvSpPr>
        <p:spPr/>
        <p:txBody>
          <a:bodyPr/>
          <a:lstStyle/>
          <a:p>
            <a:fld id="{18C842D8-58CA-4BF8-92A4-01276D9F6950}" type="slidenum">
              <a:rPr lang="en-US" smtClean="0"/>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hape 23"/>
          <p:cNvCxnSpPr>
            <a:stCxn id="29" idx="2"/>
            <a:endCxn id="30" idx="0"/>
          </p:cNvCxnSpPr>
          <p:nvPr/>
        </p:nvCxnSpPr>
        <p:spPr>
          <a:xfrm rot="5400000">
            <a:off x="4076700" y="3257427"/>
            <a:ext cx="1219200" cy="1588"/>
          </a:xfrm>
          <a:prstGeom prst="bentConnector3">
            <a:avLst>
              <a:gd name="adj1" fmla="val 50000"/>
            </a:avLst>
          </a:prstGeom>
          <a:ln w="635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3090252" y="3015179"/>
            <a:ext cx="3200400" cy="45720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5" name="Shape 14"/>
          <p:cNvCxnSpPr>
            <a:stCxn id="31" idx="3"/>
            <a:endCxn id="29" idx="0"/>
          </p:cNvCxnSpPr>
          <p:nvPr/>
        </p:nvCxnSpPr>
        <p:spPr>
          <a:xfrm>
            <a:off x="3284583" y="1352427"/>
            <a:ext cx="1401717" cy="533400"/>
          </a:xfrm>
          <a:prstGeom prst="bentConnector2">
            <a:avLst/>
          </a:prstGeom>
          <a:ln w="635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Shape 20"/>
          <p:cNvCxnSpPr>
            <a:stCxn id="30" idx="2"/>
            <a:endCxn id="32" idx="1"/>
          </p:cNvCxnSpPr>
          <p:nvPr/>
        </p:nvCxnSpPr>
        <p:spPr>
          <a:xfrm rot="16200000" flipH="1">
            <a:off x="5242741" y="4072585"/>
            <a:ext cx="457200" cy="1570083"/>
          </a:xfrm>
          <a:prstGeom prst="bentConnector2">
            <a:avLst/>
          </a:prstGeom>
          <a:ln w="635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30" idx="1"/>
            <a:endCxn id="29" idx="1"/>
          </p:cNvCxnSpPr>
          <p:nvPr/>
        </p:nvCxnSpPr>
        <p:spPr>
          <a:xfrm rot="10800000">
            <a:off x="3810000" y="2266827"/>
            <a:ext cx="1588" cy="1981200"/>
          </a:xfrm>
          <a:prstGeom prst="curvedConnector3">
            <a:avLst>
              <a:gd name="adj1" fmla="val 51183895"/>
            </a:avLst>
          </a:prstGeom>
          <a:ln w="6032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30" idx="3"/>
            <a:endCxn id="29" idx="3"/>
          </p:cNvCxnSpPr>
          <p:nvPr/>
        </p:nvCxnSpPr>
        <p:spPr>
          <a:xfrm flipV="1">
            <a:off x="5562600" y="2266827"/>
            <a:ext cx="1588" cy="1981200"/>
          </a:xfrm>
          <a:prstGeom prst="curvedConnector3">
            <a:avLst>
              <a:gd name="adj1" fmla="val 51983643"/>
            </a:avLst>
          </a:prstGeom>
          <a:ln w="6032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Flowchart: Process 25"/>
          <p:cNvSpPr/>
          <p:nvPr/>
        </p:nvSpPr>
        <p:spPr>
          <a:xfrm>
            <a:off x="2772791" y="2764971"/>
            <a:ext cx="3814950" cy="914400"/>
          </a:xfrm>
          <a:prstGeom prst="flowChartProcess">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solidFill>
                  <a:schemeClr val="tx1"/>
                </a:solidFill>
              </a:rPr>
              <a:t>Monitoring &amp; Controlling</a:t>
            </a:r>
          </a:p>
        </p:txBody>
      </p:sp>
      <p:sp>
        <p:nvSpPr>
          <p:cNvPr id="29" name="Flowchart: Process 28"/>
          <p:cNvSpPr/>
          <p:nvPr/>
        </p:nvSpPr>
        <p:spPr>
          <a:xfrm>
            <a:off x="3810000" y="1885827"/>
            <a:ext cx="1752600" cy="762000"/>
          </a:xfrm>
          <a:prstGeom prst="flowChartProcess">
            <a:avLst/>
          </a:prstGeom>
          <a:solidFill>
            <a:srgbClr val="DFBD17"/>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t>Planning</a:t>
            </a:r>
          </a:p>
        </p:txBody>
      </p:sp>
      <p:sp>
        <p:nvSpPr>
          <p:cNvPr id="30" name="Flowchart: Process 29"/>
          <p:cNvSpPr/>
          <p:nvPr/>
        </p:nvSpPr>
        <p:spPr>
          <a:xfrm>
            <a:off x="3810000" y="3867027"/>
            <a:ext cx="1752600" cy="762000"/>
          </a:xfrm>
          <a:prstGeom prst="flowChartProcess">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b="1" dirty="0"/>
              <a:t>Executing</a:t>
            </a:r>
          </a:p>
        </p:txBody>
      </p:sp>
      <p:sp>
        <p:nvSpPr>
          <p:cNvPr id="31" name="Flowchart: Process 30"/>
          <p:cNvSpPr/>
          <p:nvPr/>
        </p:nvSpPr>
        <p:spPr>
          <a:xfrm>
            <a:off x="1531983" y="971427"/>
            <a:ext cx="1752600" cy="762000"/>
          </a:xfrm>
          <a:prstGeom prst="flowChartProcess">
            <a:avLst/>
          </a:prstGeom>
          <a:solidFill>
            <a:srgbClr val="92D05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b="1" dirty="0"/>
              <a:t>Initiating</a:t>
            </a:r>
          </a:p>
        </p:txBody>
      </p:sp>
      <p:sp>
        <p:nvSpPr>
          <p:cNvPr id="32" name="Flowchart: Process 31"/>
          <p:cNvSpPr/>
          <p:nvPr/>
        </p:nvSpPr>
        <p:spPr>
          <a:xfrm>
            <a:off x="6256383" y="4705227"/>
            <a:ext cx="1752600" cy="762000"/>
          </a:xfrm>
          <a:prstGeom prst="flowChartProcess">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b="1" dirty="0"/>
              <a:t>Closing</a:t>
            </a:r>
          </a:p>
        </p:txBody>
      </p:sp>
      <p:sp>
        <p:nvSpPr>
          <p:cNvPr id="19" name="Title 1"/>
          <p:cNvSpPr txBox="1">
            <a:spLocks/>
          </p:cNvSpPr>
          <p:nvPr/>
        </p:nvSpPr>
        <p:spPr>
          <a:xfrm>
            <a:off x="1320989" y="63942"/>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Project Lifecycle: Five(</a:t>
            </a:r>
            <a:r>
              <a:rPr lang="en-US" sz="3200" b="1" dirty="0" err="1">
                <a:solidFill>
                  <a:srgbClr val="002060"/>
                </a:solidFill>
                <a:latin typeface="Times New Roman" panose="02020603050405020304" pitchFamily="18" charset="0"/>
                <a:ea typeface="+mn-ea"/>
                <a:cs typeface="Times New Roman" panose="02020603050405020304" pitchFamily="18" charset="0"/>
              </a:rPr>
              <a:t>ish</a:t>
            </a:r>
            <a:r>
              <a:rPr lang="en-US" sz="3200" b="1" dirty="0">
                <a:solidFill>
                  <a:srgbClr val="002060"/>
                </a:solidFill>
                <a:latin typeface="Times New Roman" panose="02020603050405020304" pitchFamily="18" charset="0"/>
                <a:ea typeface="+mn-ea"/>
                <a:cs typeface="Times New Roman" panose="02020603050405020304" pitchFamily="18" charset="0"/>
              </a:rPr>
              <a:t>) Phases </a:t>
            </a:r>
            <a:endParaRPr lang="en-US" sz="3200" dirty="0">
              <a:latin typeface="Arial" panose="020B0604020202020204" pitchFamily="34" charset="0"/>
              <a:ea typeface="+mn-ea"/>
              <a:cs typeface="Arial" panose="020B0604020202020204" pitchFamily="34" charset="0"/>
            </a:endParaRPr>
          </a:p>
        </p:txBody>
      </p:sp>
      <p:sp>
        <p:nvSpPr>
          <p:cNvPr id="2" name="Slide Number Placeholder 1"/>
          <p:cNvSpPr>
            <a:spLocks noGrp="1"/>
          </p:cNvSpPr>
          <p:nvPr>
            <p:ph type="sldNum" sz="quarter" idx="12"/>
          </p:nvPr>
        </p:nvSpPr>
        <p:spPr/>
        <p:txBody>
          <a:bodyPr/>
          <a:lstStyle/>
          <a:p>
            <a:fld id="{18C842D8-58CA-4BF8-92A4-01276D9F6950}" type="slidenum">
              <a:rPr lang="en-US" smtClean="0"/>
              <a:t>66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6" grpId="0"/>
      <p:bldP spid="29" grpId="0" animBg="1"/>
      <p:bldP spid="30" grpId="0" animBg="1"/>
      <p:bldP spid="31" grpId="0" animBg="1"/>
      <p:bldP spid="3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572000" y="3153136"/>
            <a:ext cx="4038600" cy="1215717"/>
          </a:xfrm>
          <a:prstGeom prst="rect">
            <a:avLst/>
          </a:prstGeom>
          <a:noFill/>
        </p:spPr>
        <p:txBody>
          <a:bodyPr wrap="square" rtlCol="0">
            <a:spAutoFit/>
          </a:bodyPr>
          <a:lstStyle/>
          <a:p>
            <a:pPr algn="ctr">
              <a:spcAft>
                <a:spcPts val="600"/>
              </a:spcAft>
            </a:pPr>
            <a:r>
              <a:rPr lang="en-US" sz="2800" b="1" i="1" u="sng" dirty="0"/>
              <a:t>Review</a:t>
            </a:r>
          </a:p>
          <a:p>
            <a:pPr algn="ctr">
              <a:spcAft>
                <a:spcPts val="600"/>
              </a:spcAft>
            </a:pPr>
            <a:r>
              <a:rPr lang="en-US" sz="2000" dirty="0">
                <a:solidFill>
                  <a:schemeClr val="tx1">
                    <a:lumMod val="65000"/>
                    <a:lumOff val="35000"/>
                  </a:schemeClr>
                </a:solidFill>
              </a:rPr>
              <a:t>Were expectations</a:t>
            </a:r>
            <a:br>
              <a:rPr lang="en-US" sz="2000" dirty="0">
                <a:solidFill>
                  <a:schemeClr val="tx1">
                    <a:lumMod val="65000"/>
                    <a:lumOff val="35000"/>
                  </a:schemeClr>
                </a:solidFill>
              </a:rPr>
            </a:br>
            <a:r>
              <a:rPr lang="en-US" sz="2000" dirty="0">
                <a:solidFill>
                  <a:schemeClr val="tx1">
                    <a:lumMod val="65000"/>
                    <a:lumOff val="35000"/>
                  </a:schemeClr>
                </a:solidFill>
              </a:rPr>
              <a:t>met?</a:t>
            </a:r>
          </a:p>
        </p:txBody>
      </p:sp>
      <p:sp>
        <p:nvSpPr>
          <p:cNvPr id="17" name="TextBox 16"/>
          <p:cNvSpPr txBox="1"/>
          <p:nvPr/>
        </p:nvSpPr>
        <p:spPr>
          <a:xfrm>
            <a:off x="533400" y="3153136"/>
            <a:ext cx="4038600" cy="1523494"/>
          </a:xfrm>
          <a:prstGeom prst="rect">
            <a:avLst/>
          </a:prstGeom>
          <a:noFill/>
        </p:spPr>
        <p:txBody>
          <a:bodyPr wrap="square" rtlCol="0">
            <a:spAutoFit/>
          </a:bodyPr>
          <a:lstStyle/>
          <a:p>
            <a:pPr algn="ctr">
              <a:spcAft>
                <a:spcPts val="600"/>
              </a:spcAft>
            </a:pPr>
            <a:r>
              <a:rPr lang="en-US" sz="2800" b="1" i="1" u="sng" dirty="0"/>
              <a:t>Manage</a:t>
            </a:r>
          </a:p>
          <a:p>
            <a:pPr algn="ctr">
              <a:spcAft>
                <a:spcPts val="600"/>
              </a:spcAft>
            </a:pPr>
            <a:r>
              <a:rPr lang="en-US" sz="2000" dirty="0">
                <a:solidFill>
                  <a:schemeClr val="tx1">
                    <a:lumMod val="65000"/>
                    <a:lumOff val="35000"/>
                  </a:schemeClr>
                </a:solidFill>
              </a:rPr>
              <a:t>Task, action,</a:t>
            </a:r>
            <a:br>
              <a:rPr lang="en-US" sz="2000" dirty="0">
                <a:solidFill>
                  <a:schemeClr val="tx1">
                    <a:lumMod val="65000"/>
                    <a:lumOff val="35000"/>
                  </a:schemeClr>
                </a:solidFill>
              </a:rPr>
            </a:br>
            <a:r>
              <a:rPr lang="en-US" sz="2000" dirty="0">
                <a:solidFill>
                  <a:schemeClr val="tx1">
                    <a:lumMod val="65000"/>
                    <a:lumOff val="35000"/>
                  </a:schemeClr>
                </a:solidFill>
              </a:rPr>
              <a:t>communication &amp;</a:t>
            </a:r>
            <a:br>
              <a:rPr lang="en-US" sz="2000" dirty="0">
                <a:solidFill>
                  <a:schemeClr val="tx1">
                    <a:lumMod val="65000"/>
                    <a:lumOff val="35000"/>
                  </a:schemeClr>
                </a:solidFill>
              </a:rPr>
            </a:br>
            <a:r>
              <a:rPr lang="en-US" sz="2000" dirty="0">
                <a:solidFill>
                  <a:schemeClr val="tx1">
                    <a:lumMod val="65000"/>
                    <a:lumOff val="35000"/>
                  </a:schemeClr>
                </a:solidFill>
              </a:rPr>
              <a:t>resource management</a:t>
            </a:r>
          </a:p>
        </p:txBody>
      </p:sp>
      <p:sp>
        <p:nvSpPr>
          <p:cNvPr id="15" name="TextBox 14"/>
          <p:cNvSpPr txBox="1"/>
          <p:nvPr/>
        </p:nvSpPr>
        <p:spPr>
          <a:xfrm>
            <a:off x="533400" y="790936"/>
            <a:ext cx="4038600" cy="1215717"/>
          </a:xfrm>
          <a:prstGeom prst="rect">
            <a:avLst/>
          </a:prstGeom>
          <a:noFill/>
        </p:spPr>
        <p:txBody>
          <a:bodyPr wrap="square" rtlCol="0">
            <a:spAutoFit/>
          </a:bodyPr>
          <a:lstStyle/>
          <a:p>
            <a:pPr algn="ctr">
              <a:spcAft>
                <a:spcPts val="600"/>
              </a:spcAft>
            </a:pPr>
            <a:r>
              <a:rPr lang="en-US" sz="2800" b="1" i="1" u="sng" dirty="0"/>
              <a:t>Define</a:t>
            </a:r>
          </a:p>
          <a:p>
            <a:pPr algn="ctr">
              <a:spcAft>
                <a:spcPts val="600"/>
              </a:spcAft>
            </a:pPr>
            <a:r>
              <a:rPr lang="en-US" sz="2000" dirty="0">
                <a:solidFill>
                  <a:schemeClr val="tx1">
                    <a:lumMod val="65000"/>
                    <a:lumOff val="35000"/>
                  </a:schemeClr>
                </a:solidFill>
              </a:rPr>
              <a:t>Clarify the request</a:t>
            </a:r>
            <a:br>
              <a:rPr lang="en-US" sz="2000" dirty="0">
                <a:solidFill>
                  <a:schemeClr val="tx1">
                    <a:lumMod val="65000"/>
                    <a:lumOff val="35000"/>
                  </a:schemeClr>
                </a:solidFill>
              </a:rPr>
            </a:br>
            <a:r>
              <a:rPr lang="en-US" sz="2000" dirty="0">
                <a:solidFill>
                  <a:schemeClr val="tx1">
                    <a:lumMod val="65000"/>
                    <a:lumOff val="35000"/>
                  </a:schemeClr>
                </a:solidFill>
              </a:rPr>
              <a:t>and objectives</a:t>
            </a:r>
          </a:p>
        </p:txBody>
      </p:sp>
      <p:sp>
        <p:nvSpPr>
          <p:cNvPr id="14" name="TextBox 13"/>
          <p:cNvSpPr txBox="1"/>
          <p:nvPr/>
        </p:nvSpPr>
        <p:spPr>
          <a:xfrm>
            <a:off x="4572000" y="790936"/>
            <a:ext cx="4038600" cy="1215717"/>
          </a:xfrm>
          <a:prstGeom prst="rect">
            <a:avLst/>
          </a:prstGeom>
          <a:noFill/>
        </p:spPr>
        <p:txBody>
          <a:bodyPr wrap="square" rtlCol="0">
            <a:spAutoFit/>
          </a:bodyPr>
          <a:lstStyle/>
          <a:p>
            <a:pPr algn="ctr">
              <a:spcAft>
                <a:spcPts val="600"/>
              </a:spcAft>
            </a:pPr>
            <a:r>
              <a:rPr lang="en-US" sz="2800" b="1" i="1" u="sng" dirty="0"/>
              <a:t>Plan</a:t>
            </a:r>
          </a:p>
          <a:p>
            <a:pPr algn="ctr">
              <a:spcAft>
                <a:spcPts val="600"/>
              </a:spcAft>
            </a:pPr>
            <a:r>
              <a:rPr lang="en-US" sz="2000" dirty="0">
                <a:solidFill>
                  <a:schemeClr val="tx1">
                    <a:lumMod val="65000"/>
                    <a:lumOff val="35000"/>
                  </a:schemeClr>
                </a:solidFill>
              </a:rPr>
              <a:t>Develop the</a:t>
            </a:r>
            <a:br>
              <a:rPr lang="en-US" sz="2000" dirty="0">
                <a:solidFill>
                  <a:schemeClr val="tx1">
                    <a:lumMod val="65000"/>
                    <a:lumOff val="35000"/>
                  </a:schemeClr>
                </a:solidFill>
              </a:rPr>
            </a:br>
            <a:r>
              <a:rPr lang="en-US" sz="2000" dirty="0">
                <a:solidFill>
                  <a:schemeClr val="tx1">
                    <a:lumMod val="65000"/>
                    <a:lumOff val="35000"/>
                  </a:schemeClr>
                </a:solidFill>
              </a:rPr>
              <a:t>specific approach</a:t>
            </a:r>
          </a:p>
        </p:txBody>
      </p:sp>
      <p:sp>
        <p:nvSpPr>
          <p:cNvPr id="24" name="Flowchart: Process 23"/>
          <p:cNvSpPr/>
          <p:nvPr/>
        </p:nvSpPr>
        <p:spPr>
          <a:xfrm>
            <a:off x="5715000" y="4600936"/>
            <a:ext cx="1752600" cy="762000"/>
          </a:xfrm>
          <a:prstGeom prst="flowChartProcess">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b="1" dirty="0"/>
              <a:t>Closing</a:t>
            </a:r>
          </a:p>
        </p:txBody>
      </p:sp>
      <p:sp>
        <p:nvSpPr>
          <p:cNvPr id="26" name="Flowchart: Process 25"/>
          <p:cNvSpPr/>
          <p:nvPr/>
        </p:nvSpPr>
        <p:spPr>
          <a:xfrm>
            <a:off x="3695700" y="2543536"/>
            <a:ext cx="1752600" cy="762000"/>
          </a:xfrm>
          <a:prstGeom prst="flowChartProcess">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b="1" dirty="0"/>
              <a:t>Monitoring &amp; Controlling</a:t>
            </a:r>
          </a:p>
        </p:txBody>
      </p:sp>
      <p:sp>
        <p:nvSpPr>
          <p:cNvPr id="22" name="Flowchart: Process 21"/>
          <p:cNvSpPr/>
          <p:nvPr/>
        </p:nvSpPr>
        <p:spPr>
          <a:xfrm>
            <a:off x="1676400" y="4676630"/>
            <a:ext cx="1752600" cy="762000"/>
          </a:xfrm>
          <a:prstGeom prst="flowChartProcess">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b="1" dirty="0"/>
              <a:t>Executing</a:t>
            </a:r>
          </a:p>
        </p:txBody>
      </p:sp>
      <p:sp>
        <p:nvSpPr>
          <p:cNvPr id="21" name="Flowchart: Process 20"/>
          <p:cNvSpPr/>
          <p:nvPr/>
        </p:nvSpPr>
        <p:spPr>
          <a:xfrm>
            <a:off x="5715000" y="2009630"/>
            <a:ext cx="1752600" cy="762000"/>
          </a:xfrm>
          <a:prstGeom prst="flowChartProcess">
            <a:avLst/>
          </a:prstGeom>
          <a:solidFill>
            <a:srgbClr val="ECB409"/>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t>Planning</a:t>
            </a:r>
          </a:p>
        </p:txBody>
      </p:sp>
      <p:sp>
        <p:nvSpPr>
          <p:cNvPr id="20" name="Flowchart: Process 19"/>
          <p:cNvSpPr/>
          <p:nvPr/>
        </p:nvSpPr>
        <p:spPr>
          <a:xfrm>
            <a:off x="1676400" y="1999465"/>
            <a:ext cx="1752600" cy="762000"/>
          </a:xfrm>
          <a:prstGeom prst="flowChartProcess">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b="1" dirty="0"/>
              <a:t>Initiating</a:t>
            </a:r>
          </a:p>
        </p:txBody>
      </p:sp>
      <p:sp>
        <p:nvSpPr>
          <p:cNvPr id="16"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PM in Practical Terms</a:t>
            </a:r>
            <a:endParaRPr lang="en-US" sz="3200" dirty="0">
              <a:latin typeface="Arial" panose="020B0604020202020204" pitchFamily="34" charset="0"/>
              <a:ea typeface="+mn-ea"/>
              <a:cs typeface="Arial" panose="020B0604020202020204" pitchFamily="34" charset="0"/>
            </a:endParaRPr>
          </a:p>
        </p:txBody>
      </p:sp>
      <p:sp>
        <p:nvSpPr>
          <p:cNvPr id="2" name="Slide Number Placeholder 1"/>
          <p:cNvSpPr>
            <a:spLocks noGrp="1"/>
          </p:cNvSpPr>
          <p:nvPr>
            <p:ph type="sldNum" sz="quarter" idx="12"/>
          </p:nvPr>
        </p:nvSpPr>
        <p:spPr/>
        <p:txBody>
          <a:bodyPr/>
          <a:lstStyle/>
          <a:p>
            <a:fld id="{18C842D8-58CA-4BF8-92A4-01276D9F6950}" type="slidenum">
              <a:rPr lang="en-US" smtClean="0"/>
              <a:t>67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7" grpId="0"/>
      <p:bldP spid="15" grpId="0"/>
      <p:bldP spid="14" grpId="0"/>
      <p:bldP spid="24" grpId="0" animBg="1"/>
      <p:bldP spid="26" grpId="0" animBg="1"/>
      <p:bldP spid="22" grpId="0" animBg="1"/>
      <p:bldP spid="21" grpId="0" animBg="1"/>
      <p:bldP spid="2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381000" y="533400"/>
            <a:ext cx="8534400" cy="5842000"/>
            <a:chOff x="304800" y="283750"/>
            <a:chExt cx="8534400" cy="5842000"/>
          </a:xfrm>
        </p:grpSpPr>
        <p:graphicFrame>
          <p:nvGraphicFramePr>
            <p:cNvPr id="6" name="Chart 5"/>
            <p:cNvGraphicFramePr/>
            <p:nvPr>
              <p:extLst>
                <p:ext uri="{D42A27DB-BD31-4B8C-83A1-F6EECF244321}">
                  <p14:modId xmlns:p14="http://schemas.microsoft.com/office/powerpoint/2010/main" val="3044160128"/>
                </p:ext>
              </p:extLst>
            </p:nvPr>
          </p:nvGraphicFramePr>
          <p:xfrm>
            <a:off x="304800" y="283750"/>
            <a:ext cx="8534400" cy="5842000"/>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p:cNvSpPr/>
            <p:nvPr/>
          </p:nvSpPr>
          <p:spPr>
            <a:xfrm>
              <a:off x="6019800" y="32047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2</a:t>
              </a:r>
            </a:p>
          </p:txBody>
        </p:sp>
        <p:sp>
          <p:nvSpPr>
            <p:cNvPr id="12" name="Rectangle 11"/>
            <p:cNvSpPr/>
            <p:nvPr/>
          </p:nvSpPr>
          <p:spPr>
            <a:xfrm>
              <a:off x="5692466" y="46525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3</a:t>
              </a:r>
            </a:p>
          </p:txBody>
        </p:sp>
        <p:sp>
          <p:nvSpPr>
            <p:cNvPr id="13" name="Rectangle 12"/>
            <p:cNvSpPr/>
            <p:nvPr/>
          </p:nvSpPr>
          <p:spPr>
            <a:xfrm>
              <a:off x="4408333" y="52621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4</a:t>
              </a:r>
            </a:p>
          </p:txBody>
        </p:sp>
        <p:sp>
          <p:nvSpPr>
            <p:cNvPr id="14" name="Rectangle 13"/>
            <p:cNvSpPr/>
            <p:nvPr/>
          </p:nvSpPr>
          <p:spPr>
            <a:xfrm>
              <a:off x="3060272" y="4652549"/>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5</a:t>
              </a:r>
            </a:p>
          </p:txBody>
        </p:sp>
        <p:sp>
          <p:nvSpPr>
            <p:cNvPr id="15" name="Rectangle 14"/>
            <p:cNvSpPr/>
            <p:nvPr/>
          </p:nvSpPr>
          <p:spPr>
            <a:xfrm>
              <a:off x="2748224" y="3285067"/>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6</a:t>
              </a:r>
            </a:p>
          </p:txBody>
        </p:sp>
        <p:sp>
          <p:nvSpPr>
            <p:cNvPr id="16" name="Rectangle 15"/>
            <p:cNvSpPr/>
            <p:nvPr/>
          </p:nvSpPr>
          <p:spPr>
            <a:xfrm>
              <a:off x="3733800" y="1998706"/>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7</a:t>
              </a:r>
            </a:p>
          </p:txBody>
        </p:sp>
      </p:grpSp>
      <p:sp>
        <p:nvSpPr>
          <p:cNvPr id="39" name="Freeform 38"/>
          <p:cNvSpPr/>
          <p:nvPr/>
        </p:nvSpPr>
        <p:spPr>
          <a:xfrm>
            <a:off x="2932573" y="1449391"/>
            <a:ext cx="1734671" cy="1506071"/>
          </a:xfrm>
          <a:custGeom>
            <a:avLst/>
            <a:gdLst>
              <a:gd name="connsiteX0" fmla="*/ 1698812 w 1734671"/>
              <a:gd name="connsiteY0" fmla="*/ 0 h 1506071"/>
              <a:gd name="connsiteX1" fmla="*/ 1698812 w 1734671"/>
              <a:gd name="connsiteY1" fmla="*/ 0 h 1506071"/>
              <a:gd name="connsiteX2" fmla="*/ 1506071 w 1734671"/>
              <a:gd name="connsiteY2" fmla="*/ 4482 h 1506071"/>
              <a:gd name="connsiteX3" fmla="*/ 1483659 w 1734671"/>
              <a:gd name="connsiteY3" fmla="*/ 8965 h 1506071"/>
              <a:gd name="connsiteX4" fmla="*/ 1456765 w 1734671"/>
              <a:gd name="connsiteY4" fmla="*/ 17929 h 1506071"/>
              <a:gd name="connsiteX5" fmla="*/ 1443318 w 1734671"/>
              <a:gd name="connsiteY5" fmla="*/ 26894 h 1506071"/>
              <a:gd name="connsiteX6" fmla="*/ 1349188 w 1734671"/>
              <a:gd name="connsiteY6" fmla="*/ 35859 h 1506071"/>
              <a:gd name="connsiteX7" fmla="*/ 1281953 w 1734671"/>
              <a:gd name="connsiteY7" fmla="*/ 49306 h 1506071"/>
              <a:gd name="connsiteX8" fmla="*/ 1268506 w 1734671"/>
              <a:gd name="connsiteY8" fmla="*/ 53788 h 1506071"/>
              <a:gd name="connsiteX9" fmla="*/ 1250577 w 1734671"/>
              <a:gd name="connsiteY9" fmla="*/ 62753 h 1506071"/>
              <a:gd name="connsiteX10" fmla="*/ 1205753 w 1734671"/>
              <a:gd name="connsiteY10" fmla="*/ 62753 h 1506071"/>
              <a:gd name="connsiteX11" fmla="*/ 936812 w 1734671"/>
              <a:gd name="connsiteY11" fmla="*/ 147918 h 1506071"/>
              <a:gd name="connsiteX12" fmla="*/ 762000 w 1734671"/>
              <a:gd name="connsiteY12" fmla="*/ 215153 h 1506071"/>
              <a:gd name="connsiteX13" fmla="*/ 600635 w 1734671"/>
              <a:gd name="connsiteY13" fmla="*/ 300318 h 1506071"/>
              <a:gd name="connsiteX14" fmla="*/ 372035 w 1734671"/>
              <a:gd name="connsiteY14" fmla="*/ 461682 h 1506071"/>
              <a:gd name="connsiteX15" fmla="*/ 197224 w 1734671"/>
              <a:gd name="connsiteY15" fmla="*/ 623047 h 1506071"/>
              <a:gd name="connsiteX16" fmla="*/ 0 w 1734671"/>
              <a:gd name="connsiteY16" fmla="*/ 820271 h 1506071"/>
              <a:gd name="connsiteX17" fmla="*/ 851647 w 1734671"/>
              <a:gd name="connsiteY17" fmla="*/ 1506071 h 1506071"/>
              <a:gd name="connsiteX18" fmla="*/ 990600 w 1734671"/>
              <a:gd name="connsiteY18" fmla="*/ 1349188 h 1506071"/>
              <a:gd name="connsiteX19" fmla="*/ 1120588 w 1734671"/>
              <a:gd name="connsiteY19" fmla="*/ 1264023 h 1506071"/>
              <a:gd name="connsiteX20" fmla="*/ 1228165 w 1734671"/>
              <a:gd name="connsiteY20" fmla="*/ 1201271 h 1506071"/>
              <a:gd name="connsiteX21" fmla="*/ 1344706 w 1734671"/>
              <a:gd name="connsiteY21" fmla="*/ 1151965 h 1506071"/>
              <a:gd name="connsiteX22" fmla="*/ 1452282 w 1734671"/>
              <a:gd name="connsiteY22" fmla="*/ 1116106 h 1506071"/>
              <a:gd name="connsiteX23" fmla="*/ 1550894 w 1734671"/>
              <a:gd name="connsiteY23" fmla="*/ 1107141 h 1506071"/>
              <a:gd name="connsiteX24" fmla="*/ 1604682 w 1734671"/>
              <a:gd name="connsiteY24" fmla="*/ 1084729 h 1506071"/>
              <a:gd name="connsiteX25" fmla="*/ 1734671 w 1734671"/>
              <a:gd name="connsiteY25" fmla="*/ 1084729 h 1506071"/>
              <a:gd name="connsiteX26" fmla="*/ 1698812 w 1734671"/>
              <a:gd name="connsiteY26" fmla="*/ 0 h 150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34671" h="1506071">
                <a:moveTo>
                  <a:pt x="1698812" y="0"/>
                </a:moveTo>
                <a:lnTo>
                  <a:pt x="1698812" y="0"/>
                </a:lnTo>
                <a:lnTo>
                  <a:pt x="1506071" y="4482"/>
                </a:lnTo>
                <a:cubicBezTo>
                  <a:pt x="1498459" y="4799"/>
                  <a:pt x="1491009" y="6960"/>
                  <a:pt x="1483659" y="8965"/>
                </a:cubicBezTo>
                <a:cubicBezTo>
                  <a:pt x="1474542" y="11451"/>
                  <a:pt x="1456765" y="17929"/>
                  <a:pt x="1456765" y="17929"/>
                </a:cubicBezTo>
                <a:cubicBezTo>
                  <a:pt x="1452283" y="20917"/>
                  <a:pt x="1448632" y="26008"/>
                  <a:pt x="1443318" y="26894"/>
                </a:cubicBezTo>
                <a:cubicBezTo>
                  <a:pt x="1412228" y="32076"/>
                  <a:pt x="1349188" y="35859"/>
                  <a:pt x="1349188" y="35859"/>
                </a:cubicBezTo>
                <a:cubicBezTo>
                  <a:pt x="1309458" y="49101"/>
                  <a:pt x="1331686" y="43779"/>
                  <a:pt x="1281953" y="49306"/>
                </a:cubicBezTo>
                <a:cubicBezTo>
                  <a:pt x="1277471" y="50800"/>
                  <a:pt x="1272849" y="51927"/>
                  <a:pt x="1268506" y="53788"/>
                </a:cubicBezTo>
                <a:cubicBezTo>
                  <a:pt x="1262364" y="56420"/>
                  <a:pt x="1250577" y="62753"/>
                  <a:pt x="1250577" y="62753"/>
                </a:cubicBezTo>
                <a:lnTo>
                  <a:pt x="1205753" y="62753"/>
                </a:lnTo>
                <a:lnTo>
                  <a:pt x="936812" y="147918"/>
                </a:lnTo>
                <a:lnTo>
                  <a:pt x="762000" y="215153"/>
                </a:lnTo>
                <a:lnTo>
                  <a:pt x="600635" y="300318"/>
                </a:lnTo>
                <a:lnTo>
                  <a:pt x="372035" y="461682"/>
                </a:lnTo>
                <a:lnTo>
                  <a:pt x="197224" y="623047"/>
                </a:lnTo>
                <a:lnTo>
                  <a:pt x="0" y="820271"/>
                </a:lnTo>
                <a:lnTo>
                  <a:pt x="851647" y="1506071"/>
                </a:lnTo>
                <a:lnTo>
                  <a:pt x="990600" y="1349188"/>
                </a:lnTo>
                <a:lnTo>
                  <a:pt x="1120588" y="1264023"/>
                </a:lnTo>
                <a:lnTo>
                  <a:pt x="1228165" y="1201271"/>
                </a:lnTo>
                <a:lnTo>
                  <a:pt x="1344706" y="1151965"/>
                </a:lnTo>
                <a:lnTo>
                  <a:pt x="1452282" y="1116106"/>
                </a:lnTo>
                <a:lnTo>
                  <a:pt x="1550894" y="1107141"/>
                </a:lnTo>
                <a:lnTo>
                  <a:pt x="1604682" y="1084729"/>
                </a:lnTo>
                <a:lnTo>
                  <a:pt x="1734671" y="1084729"/>
                </a:lnTo>
                <a:lnTo>
                  <a:pt x="1698812" y="0"/>
                </a:lnTo>
                <a:close/>
              </a:path>
            </a:pathLst>
          </a:custGeom>
          <a:solidFill>
            <a:srgbClr val="FF0000">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Process 39"/>
          <p:cNvSpPr/>
          <p:nvPr/>
        </p:nvSpPr>
        <p:spPr>
          <a:xfrm>
            <a:off x="152400" y="2559424"/>
            <a:ext cx="1752600" cy="762000"/>
          </a:xfrm>
          <a:prstGeom prst="flowChartProcess">
            <a:avLst/>
          </a:prstGeom>
          <a:solidFill>
            <a:srgbClr val="FFC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t>Planning</a:t>
            </a:r>
          </a:p>
        </p:txBody>
      </p:sp>
      <p:sp>
        <p:nvSpPr>
          <p:cNvPr id="41" name="Flowchart: Process 40"/>
          <p:cNvSpPr/>
          <p:nvPr/>
        </p:nvSpPr>
        <p:spPr>
          <a:xfrm>
            <a:off x="160020" y="3432289"/>
            <a:ext cx="1752600" cy="762000"/>
          </a:xfrm>
          <a:prstGeom prst="flowChartProcess">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b="1" dirty="0"/>
              <a:t>Executing</a:t>
            </a:r>
          </a:p>
        </p:txBody>
      </p:sp>
      <p:sp>
        <p:nvSpPr>
          <p:cNvPr id="42" name="Flowchart: Process 41"/>
          <p:cNvSpPr/>
          <p:nvPr/>
        </p:nvSpPr>
        <p:spPr>
          <a:xfrm>
            <a:off x="160020" y="1701799"/>
            <a:ext cx="1752600" cy="762000"/>
          </a:xfrm>
          <a:prstGeom prst="flowChartProcess">
            <a:avLst/>
          </a:prstGeom>
          <a:solidFill>
            <a:srgbClr val="00B05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b="1" dirty="0"/>
              <a:t>Initiating</a:t>
            </a:r>
          </a:p>
        </p:txBody>
      </p:sp>
      <p:sp>
        <p:nvSpPr>
          <p:cNvPr id="43" name="Flowchart: Process 42"/>
          <p:cNvSpPr/>
          <p:nvPr/>
        </p:nvSpPr>
        <p:spPr>
          <a:xfrm>
            <a:off x="152400" y="4312774"/>
            <a:ext cx="1752600" cy="762000"/>
          </a:xfrm>
          <a:prstGeom prst="flowChartProcess">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b="1" dirty="0"/>
              <a:t>Closing</a:t>
            </a:r>
          </a:p>
        </p:txBody>
      </p:sp>
      <p:sp>
        <p:nvSpPr>
          <p:cNvPr id="44" name="Freeform 43"/>
          <p:cNvSpPr/>
          <p:nvPr/>
        </p:nvSpPr>
        <p:spPr>
          <a:xfrm rot="3143152">
            <a:off x="4373344" y="1308023"/>
            <a:ext cx="1734671" cy="1506071"/>
          </a:xfrm>
          <a:custGeom>
            <a:avLst/>
            <a:gdLst>
              <a:gd name="connsiteX0" fmla="*/ 1698812 w 1734671"/>
              <a:gd name="connsiteY0" fmla="*/ 0 h 1506071"/>
              <a:gd name="connsiteX1" fmla="*/ 1698812 w 1734671"/>
              <a:gd name="connsiteY1" fmla="*/ 0 h 1506071"/>
              <a:gd name="connsiteX2" fmla="*/ 1506071 w 1734671"/>
              <a:gd name="connsiteY2" fmla="*/ 4482 h 1506071"/>
              <a:gd name="connsiteX3" fmla="*/ 1483659 w 1734671"/>
              <a:gd name="connsiteY3" fmla="*/ 8965 h 1506071"/>
              <a:gd name="connsiteX4" fmla="*/ 1456765 w 1734671"/>
              <a:gd name="connsiteY4" fmla="*/ 17929 h 1506071"/>
              <a:gd name="connsiteX5" fmla="*/ 1443318 w 1734671"/>
              <a:gd name="connsiteY5" fmla="*/ 26894 h 1506071"/>
              <a:gd name="connsiteX6" fmla="*/ 1349188 w 1734671"/>
              <a:gd name="connsiteY6" fmla="*/ 35859 h 1506071"/>
              <a:gd name="connsiteX7" fmla="*/ 1281953 w 1734671"/>
              <a:gd name="connsiteY7" fmla="*/ 49306 h 1506071"/>
              <a:gd name="connsiteX8" fmla="*/ 1268506 w 1734671"/>
              <a:gd name="connsiteY8" fmla="*/ 53788 h 1506071"/>
              <a:gd name="connsiteX9" fmla="*/ 1250577 w 1734671"/>
              <a:gd name="connsiteY9" fmla="*/ 62753 h 1506071"/>
              <a:gd name="connsiteX10" fmla="*/ 1205753 w 1734671"/>
              <a:gd name="connsiteY10" fmla="*/ 62753 h 1506071"/>
              <a:gd name="connsiteX11" fmla="*/ 936812 w 1734671"/>
              <a:gd name="connsiteY11" fmla="*/ 147918 h 1506071"/>
              <a:gd name="connsiteX12" fmla="*/ 762000 w 1734671"/>
              <a:gd name="connsiteY12" fmla="*/ 215153 h 1506071"/>
              <a:gd name="connsiteX13" fmla="*/ 600635 w 1734671"/>
              <a:gd name="connsiteY13" fmla="*/ 300318 h 1506071"/>
              <a:gd name="connsiteX14" fmla="*/ 372035 w 1734671"/>
              <a:gd name="connsiteY14" fmla="*/ 461682 h 1506071"/>
              <a:gd name="connsiteX15" fmla="*/ 197224 w 1734671"/>
              <a:gd name="connsiteY15" fmla="*/ 623047 h 1506071"/>
              <a:gd name="connsiteX16" fmla="*/ 0 w 1734671"/>
              <a:gd name="connsiteY16" fmla="*/ 820271 h 1506071"/>
              <a:gd name="connsiteX17" fmla="*/ 851647 w 1734671"/>
              <a:gd name="connsiteY17" fmla="*/ 1506071 h 1506071"/>
              <a:gd name="connsiteX18" fmla="*/ 990600 w 1734671"/>
              <a:gd name="connsiteY18" fmla="*/ 1349188 h 1506071"/>
              <a:gd name="connsiteX19" fmla="*/ 1120588 w 1734671"/>
              <a:gd name="connsiteY19" fmla="*/ 1264023 h 1506071"/>
              <a:gd name="connsiteX20" fmla="*/ 1228165 w 1734671"/>
              <a:gd name="connsiteY20" fmla="*/ 1201271 h 1506071"/>
              <a:gd name="connsiteX21" fmla="*/ 1344706 w 1734671"/>
              <a:gd name="connsiteY21" fmla="*/ 1151965 h 1506071"/>
              <a:gd name="connsiteX22" fmla="*/ 1452282 w 1734671"/>
              <a:gd name="connsiteY22" fmla="*/ 1116106 h 1506071"/>
              <a:gd name="connsiteX23" fmla="*/ 1550894 w 1734671"/>
              <a:gd name="connsiteY23" fmla="*/ 1107141 h 1506071"/>
              <a:gd name="connsiteX24" fmla="*/ 1604682 w 1734671"/>
              <a:gd name="connsiteY24" fmla="*/ 1084729 h 1506071"/>
              <a:gd name="connsiteX25" fmla="*/ 1734671 w 1734671"/>
              <a:gd name="connsiteY25" fmla="*/ 1084729 h 1506071"/>
              <a:gd name="connsiteX26" fmla="*/ 1698812 w 1734671"/>
              <a:gd name="connsiteY26" fmla="*/ 0 h 150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34671" h="1506071">
                <a:moveTo>
                  <a:pt x="1698812" y="0"/>
                </a:moveTo>
                <a:lnTo>
                  <a:pt x="1698812" y="0"/>
                </a:lnTo>
                <a:lnTo>
                  <a:pt x="1506071" y="4482"/>
                </a:lnTo>
                <a:cubicBezTo>
                  <a:pt x="1498459" y="4799"/>
                  <a:pt x="1491009" y="6960"/>
                  <a:pt x="1483659" y="8965"/>
                </a:cubicBezTo>
                <a:cubicBezTo>
                  <a:pt x="1474542" y="11451"/>
                  <a:pt x="1456765" y="17929"/>
                  <a:pt x="1456765" y="17929"/>
                </a:cubicBezTo>
                <a:cubicBezTo>
                  <a:pt x="1452283" y="20917"/>
                  <a:pt x="1448632" y="26008"/>
                  <a:pt x="1443318" y="26894"/>
                </a:cubicBezTo>
                <a:cubicBezTo>
                  <a:pt x="1412228" y="32076"/>
                  <a:pt x="1349188" y="35859"/>
                  <a:pt x="1349188" y="35859"/>
                </a:cubicBezTo>
                <a:cubicBezTo>
                  <a:pt x="1309458" y="49101"/>
                  <a:pt x="1331686" y="43779"/>
                  <a:pt x="1281953" y="49306"/>
                </a:cubicBezTo>
                <a:cubicBezTo>
                  <a:pt x="1277471" y="50800"/>
                  <a:pt x="1272849" y="51927"/>
                  <a:pt x="1268506" y="53788"/>
                </a:cubicBezTo>
                <a:cubicBezTo>
                  <a:pt x="1262364" y="56420"/>
                  <a:pt x="1250577" y="62753"/>
                  <a:pt x="1250577" y="62753"/>
                </a:cubicBezTo>
                <a:lnTo>
                  <a:pt x="1205753" y="62753"/>
                </a:lnTo>
                <a:lnTo>
                  <a:pt x="936812" y="147918"/>
                </a:lnTo>
                <a:lnTo>
                  <a:pt x="762000" y="215153"/>
                </a:lnTo>
                <a:lnTo>
                  <a:pt x="600635" y="300318"/>
                </a:lnTo>
                <a:lnTo>
                  <a:pt x="372035" y="461682"/>
                </a:lnTo>
                <a:lnTo>
                  <a:pt x="197224" y="623047"/>
                </a:lnTo>
                <a:lnTo>
                  <a:pt x="0" y="820271"/>
                </a:lnTo>
                <a:lnTo>
                  <a:pt x="851647" y="1506071"/>
                </a:lnTo>
                <a:lnTo>
                  <a:pt x="990600" y="1349188"/>
                </a:lnTo>
                <a:lnTo>
                  <a:pt x="1120588" y="1264023"/>
                </a:lnTo>
                <a:lnTo>
                  <a:pt x="1228165" y="1201271"/>
                </a:lnTo>
                <a:lnTo>
                  <a:pt x="1344706" y="1151965"/>
                </a:lnTo>
                <a:lnTo>
                  <a:pt x="1452282" y="1116106"/>
                </a:lnTo>
                <a:lnTo>
                  <a:pt x="1550894" y="1107141"/>
                </a:lnTo>
                <a:lnTo>
                  <a:pt x="1604682" y="1084729"/>
                </a:lnTo>
                <a:lnTo>
                  <a:pt x="1734671" y="1084729"/>
                </a:lnTo>
                <a:lnTo>
                  <a:pt x="1698812" y="0"/>
                </a:lnTo>
                <a:close/>
              </a:path>
            </a:pathLst>
          </a:custGeom>
          <a:solidFill>
            <a:srgbClr val="92D050">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rot="6113372">
            <a:off x="5392331" y="2393305"/>
            <a:ext cx="1734671" cy="1506071"/>
          </a:xfrm>
          <a:custGeom>
            <a:avLst/>
            <a:gdLst>
              <a:gd name="connsiteX0" fmla="*/ 1698812 w 1734671"/>
              <a:gd name="connsiteY0" fmla="*/ 0 h 1506071"/>
              <a:gd name="connsiteX1" fmla="*/ 1698812 w 1734671"/>
              <a:gd name="connsiteY1" fmla="*/ 0 h 1506071"/>
              <a:gd name="connsiteX2" fmla="*/ 1506071 w 1734671"/>
              <a:gd name="connsiteY2" fmla="*/ 4482 h 1506071"/>
              <a:gd name="connsiteX3" fmla="*/ 1483659 w 1734671"/>
              <a:gd name="connsiteY3" fmla="*/ 8965 h 1506071"/>
              <a:gd name="connsiteX4" fmla="*/ 1456765 w 1734671"/>
              <a:gd name="connsiteY4" fmla="*/ 17929 h 1506071"/>
              <a:gd name="connsiteX5" fmla="*/ 1443318 w 1734671"/>
              <a:gd name="connsiteY5" fmla="*/ 26894 h 1506071"/>
              <a:gd name="connsiteX6" fmla="*/ 1349188 w 1734671"/>
              <a:gd name="connsiteY6" fmla="*/ 35859 h 1506071"/>
              <a:gd name="connsiteX7" fmla="*/ 1281953 w 1734671"/>
              <a:gd name="connsiteY7" fmla="*/ 49306 h 1506071"/>
              <a:gd name="connsiteX8" fmla="*/ 1268506 w 1734671"/>
              <a:gd name="connsiteY8" fmla="*/ 53788 h 1506071"/>
              <a:gd name="connsiteX9" fmla="*/ 1250577 w 1734671"/>
              <a:gd name="connsiteY9" fmla="*/ 62753 h 1506071"/>
              <a:gd name="connsiteX10" fmla="*/ 1205753 w 1734671"/>
              <a:gd name="connsiteY10" fmla="*/ 62753 h 1506071"/>
              <a:gd name="connsiteX11" fmla="*/ 936812 w 1734671"/>
              <a:gd name="connsiteY11" fmla="*/ 147918 h 1506071"/>
              <a:gd name="connsiteX12" fmla="*/ 762000 w 1734671"/>
              <a:gd name="connsiteY12" fmla="*/ 215153 h 1506071"/>
              <a:gd name="connsiteX13" fmla="*/ 600635 w 1734671"/>
              <a:gd name="connsiteY13" fmla="*/ 300318 h 1506071"/>
              <a:gd name="connsiteX14" fmla="*/ 372035 w 1734671"/>
              <a:gd name="connsiteY14" fmla="*/ 461682 h 1506071"/>
              <a:gd name="connsiteX15" fmla="*/ 197224 w 1734671"/>
              <a:gd name="connsiteY15" fmla="*/ 623047 h 1506071"/>
              <a:gd name="connsiteX16" fmla="*/ 0 w 1734671"/>
              <a:gd name="connsiteY16" fmla="*/ 820271 h 1506071"/>
              <a:gd name="connsiteX17" fmla="*/ 851647 w 1734671"/>
              <a:gd name="connsiteY17" fmla="*/ 1506071 h 1506071"/>
              <a:gd name="connsiteX18" fmla="*/ 990600 w 1734671"/>
              <a:gd name="connsiteY18" fmla="*/ 1349188 h 1506071"/>
              <a:gd name="connsiteX19" fmla="*/ 1120588 w 1734671"/>
              <a:gd name="connsiteY19" fmla="*/ 1264023 h 1506071"/>
              <a:gd name="connsiteX20" fmla="*/ 1228165 w 1734671"/>
              <a:gd name="connsiteY20" fmla="*/ 1201271 h 1506071"/>
              <a:gd name="connsiteX21" fmla="*/ 1344706 w 1734671"/>
              <a:gd name="connsiteY21" fmla="*/ 1151965 h 1506071"/>
              <a:gd name="connsiteX22" fmla="*/ 1452282 w 1734671"/>
              <a:gd name="connsiteY22" fmla="*/ 1116106 h 1506071"/>
              <a:gd name="connsiteX23" fmla="*/ 1550894 w 1734671"/>
              <a:gd name="connsiteY23" fmla="*/ 1107141 h 1506071"/>
              <a:gd name="connsiteX24" fmla="*/ 1604682 w 1734671"/>
              <a:gd name="connsiteY24" fmla="*/ 1084729 h 1506071"/>
              <a:gd name="connsiteX25" fmla="*/ 1734671 w 1734671"/>
              <a:gd name="connsiteY25" fmla="*/ 1084729 h 1506071"/>
              <a:gd name="connsiteX26" fmla="*/ 1698812 w 1734671"/>
              <a:gd name="connsiteY26" fmla="*/ 0 h 150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34671" h="1506071">
                <a:moveTo>
                  <a:pt x="1698812" y="0"/>
                </a:moveTo>
                <a:lnTo>
                  <a:pt x="1698812" y="0"/>
                </a:lnTo>
                <a:lnTo>
                  <a:pt x="1506071" y="4482"/>
                </a:lnTo>
                <a:cubicBezTo>
                  <a:pt x="1498459" y="4799"/>
                  <a:pt x="1491009" y="6960"/>
                  <a:pt x="1483659" y="8965"/>
                </a:cubicBezTo>
                <a:cubicBezTo>
                  <a:pt x="1474542" y="11451"/>
                  <a:pt x="1456765" y="17929"/>
                  <a:pt x="1456765" y="17929"/>
                </a:cubicBezTo>
                <a:cubicBezTo>
                  <a:pt x="1452283" y="20917"/>
                  <a:pt x="1448632" y="26008"/>
                  <a:pt x="1443318" y="26894"/>
                </a:cubicBezTo>
                <a:cubicBezTo>
                  <a:pt x="1412228" y="32076"/>
                  <a:pt x="1349188" y="35859"/>
                  <a:pt x="1349188" y="35859"/>
                </a:cubicBezTo>
                <a:cubicBezTo>
                  <a:pt x="1309458" y="49101"/>
                  <a:pt x="1331686" y="43779"/>
                  <a:pt x="1281953" y="49306"/>
                </a:cubicBezTo>
                <a:cubicBezTo>
                  <a:pt x="1277471" y="50800"/>
                  <a:pt x="1272849" y="51927"/>
                  <a:pt x="1268506" y="53788"/>
                </a:cubicBezTo>
                <a:cubicBezTo>
                  <a:pt x="1262364" y="56420"/>
                  <a:pt x="1250577" y="62753"/>
                  <a:pt x="1250577" y="62753"/>
                </a:cubicBezTo>
                <a:lnTo>
                  <a:pt x="1205753" y="62753"/>
                </a:lnTo>
                <a:lnTo>
                  <a:pt x="936812" y="147918"/>
                </a:lnTo>
                <a:lnTo>
                  <a:pt x="762000" y="215153"/>
                </a:lnTo>
                <a:lnTo>
                  <a:pt x="600635" y="300318"/>
                </a:lnTo>
                <a:lnTo>
                  <a:pt x="372035" y="461682"/>
                </a:lnTo>
                <a:lnTo>
                  <a:pt x="197224" y="623047"/>
                </a:lnTo>
                <a:lnTo>
                  <a:pt x="0" y="820271"/>
                </a:lnTo>
                <a:lnTo>
                  <a:pt x="851647" y="1506071"/>
                </a:lnTo>
                <a:lnTo>
                  <a:pt x="990600" y="1349188"/>
                </a:lnTo>
                <a:lnTo>
                  <a:pt x="1120588" y="1264023"/>
                </a:lnTo>
                <a:lnTo>
                  <a:pt x="1228165" y="1201271"/>
                </a:lnTo>
                <a:lnTo>
                  <a:pt x="1344706" y="1151965"/>
                </a:lnTo>
                <a:lnTo>
                  <a:pt x="1452282" y="1116106"/>
                </a:lnTo>
                <a:lnTo>
                  <a:pt x="1550894" y="1107141"/>
                </a:lnTo>
                <a:lnTo>
                  <a:pt x="1604682" y="1084729"/>
                </a:lnTo>
                <a:lnTo>
                  <a:pt x="1734671" y="1084729"/>
                </a:lnTo>
                <a:lnTo>
                  <a:pt x="1698812" y="0"/>
                </a:lnTo>
                <a:close/>
              </a:path>
            </a:pathLst>
          </a:custGeom>
          <a:solidFill>
            <a:srgbClr val="FFBA03">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rot="9187055">
            <a:off x="5193230" y="3841920"/>
            <a:ext cx="1767473" cy="1525760"/>
          </a:xfrm>
          <a:custGeom>
            <a:avLst/>
            <a:gdLst>
              <a:gd name="connsiteX0" fmla="*/ 1698812 w 1734671"/>
              <a:gd name="connsiteY0" fmla="*/ 0 h 1506071"/>
              <a:gd name="connsiteX1" fmla="*/ 1698812 w 1734671"/>
              <a:gd name="connsiteY1" fmla="*/ 0 h 1506071"/>
              <a:gd name="connsiteX2" fmla="*/ 1506071 w 1734671"/>
              <a:gd name="connsiteY2" fmla="*/ 4482 h 1506071"/>
              <a:gd name="connsiteX3" fmla="*/ 1483659 w 1734671"/>
              <a:gd name="connsiteY3" fmla="*/ 8965 h 1506071"/>
              <a:gd name="connsiteX4" fmla="*/ 1456765 w 1734671"/>
              <a:gd name="connsiteY4" fmla="*/ 17929 h 1506071"/>
              <a:gd name="connsiteX5" fmla="*/ 1443318 w 1734671"/>
              <a:gd name="connsiteY5" fmla="*/ 26894 h 1506071"/>
              <a:gd name="connsiteX6" fmla="*/ 1349188 w 1734671"/>
              <a:gd name="connsiteY6" fmla="*/ 35859 h 1506071"/>
              <a:gd name="connsiteX7" fmla="*/ 1281953 w 1734671"/>
              <a:gd name="connsiteY7" fmla="*/ 49306 h 1506071"/>
              <a:gd name="connsiteX8" fmla="*/ 1268506 w 1734671"/>
              <a:gd name="connsiteY8" fmla="*/ 53788 h 1506071"/>
              <a:gd name="connsiteX9" fmla="*/ 1250577 w 1734671"/>
              <a:gd name="connsiteY9" fmla="*/ 62753 h 1506071"/>
              <a:gd name="connsiteX10" fmla="*/ 1205753 w 1734671"/>
              <a:gd name="connsiteY10" fmla="*/ 62753 h 1506071"/>
              <a:gd name="connsiteX11" fmla="*/ 936812 w 1734671"/>
              <a:gd name="connsiteY11" fmla="*/ 147918 h 1506071"/>
              <a:gd name="connsiteX12" fmla="*/ 762000 w 1734671"/>
              <a:gd name="connsiteY12" fmla="*/ 215153 h 1506071"/>
              <a:gd name="connsiteX13" fmla="*/ 600635 w 1734671"/>
              <a:gd name="connsiteY13" fmla="*/ 300318 h 1506071"/>
              <a:gd name="connsiteX14" fmla="*/ 372035 w 1734671"/>
              <a:gd name="connsiteY14" fmla="*/ 461682 h 1506071"/>
              <a:gd name="connsiteX15" fmla="*/ 197224 w 1734671"/>
              <a:gd name="connsiteY15" fmla="*/ 623047 h 1506071"/>
              <a:gd name="connsiteX16" fmla="*/ 0 w 1734671"/>
              <a:gd name="connsiteY16" fmla="*/ 820271 h 1506071"/>
              <a:gd name="connsiteX17" fmla="*/ 851647 w 1734671"/>
              <a:gd name="connsiteY17" fmla="*/ 1506071 h 1506071"/>
              <a:gd name="connsiteX18" fmla="*/ 990600 w 1734671"/>
              <a:gd name="connsiteY18" fmla="*/ 1349188 h 1506071"/>
              <a:gd name="connsiteX19" fmla="*/ 1120588 w 1734671"/>
              <a:gd name="connsiteY19" fmla="*/ 1264023 h 1506071"/>
              <a:gd name="connsiteX20" fmla="*/ 1228165 w 1734671"/>
              <a:gd name="connsiteY20" fmla="*/ 1201271 h 1506071"/>
              <a:gd name="connsiteX21" fmla="*/ 1344706 w 1734671"/>
              <a:gd name="connsiteY21" fmla="*/ 1151965 h 1506071"/>
              <a:gd name="connsiteX22" fmla="*/ 1452282 w 1734671"/>
              <a:gd name="connsiteY22" fmla="*/ 1116106 h 1506071"/>
              <a:gd name="connsiteX23" fmla="*/ 1550894 w 1734671"/>
              <a:gd name="connsiteY23" fmla="*/ 1107141 h 1506071"/>
              <a:gd name="connsiteX24" fmla="*/ 1604682 w 1734671"/>
              <a:gd name="connsiteY24" fmla="*/ 1084729 h 1506071"/>
              <a:gd name="connsiteX25" fmla="*/ 1734671 w 1734671"/>
              <a:gd name="connsiteY25" fmla="*/ 1084729 h 1506071"/>
              <a:gd name="connsiteX26" fmla="*/ 1698812 w 1734671"/>
              <a:gd name="connsiteY26" fmla="*/ 0 h 150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34671" h="1506071">
                <a:moveTo>
                  <a:pt x="1698812" y="0"/>
                </a:moveTo>
                <a:lnTo>
                  <a:pt x="1698812" y="0"/>
                </a:lnTo>
                <a:lnTo>
                  <a:pt x="1506071" y="4482"/>
                </a:lnTo>
                <a:cubicBezTo>
                  <a:pt x="1498459" y="4799"/>
                  <a:pt x="1491009" y="6960"/>
                  <a:pt x="1483659" y="8965"/>
                </a:cubicBezTo>
                <a:cubicBezTo>
                  <a:pt x="1474542" y="11451"/>
                  <a:pt x="1456765" y="17929"/>
                  <a:pt x="1456765" y="17929"/>
                </a:cubicBezTo>
                <a:cubicBezTo>
                  <a:pt x="1452283" y="20917"/>
                  <a:pt x="1448632" y="26008"/>
                  <a:pt x="1443318" y="26894"/>
                </a:cubicBezTo>
                <a:cubicBezTo>
                  <a:pt x="1412228" y="32076"/>
                  <a:pt x="1349188" y="35859"/>
                  <a:pt x="1349188" y="35859"/>
                </a:cubicBezTo>
                <a:cubicBezTo>
                  <a:pt x="1309458" y="49101"/>
                  <a:pt x="1331686" y="43779"/>
                  <a:pt x="1281953" y="49306"/>
                </a:cubicBezTo>
                <a:cubicBezTo>
                  <a:pt x="1277471" y="50800"/>
                  <a:pt x="1272849" y="51927"/>
                  <a:pt x="1268506" y="53788"/>
                </a:cubicBezTo>
                <a:cubicBezTo>
                  <a:pt x="1262364" y="56420"/>
                  <a:pt x="1250577" y="62753"/>
                  <a:pt x="1250577" y="62753"/>
                </a:cubicBezTo>
                <a:lnTo>
                  <a:pt x="1205753" y="62753"/>
                </a:lnTo>
                <a:lnTo>
                  <a:pt x="936812" y="147918"/>
                </a:lnTo>
                <a:lnTo>
                  <a:pt x="762000" y="215153"/>
                </a:lnTo>
                <a:lnTo>
                  <a:pt x="600635" y="300318"/>
                </a:lnTo>
                <a:lnTo>
                  <a:pt x="372035" y="461682"/>
                </a:lnTo>
                <a:lnTo>
                  <a:pt x="197224" y="623047"/>
                </a:lnTo>
                <a:lnTo>
                  <a:pt x="0" y="820271"/>
                </a:lnTo>
                <a:lnTo>
                  <a:pt x="851647" y="1506071"/>
                </a:lnTo>
                <a:lnTo>
                  <a:pt x="990600" y="1349188"/>
                </a:lnTo>
                <a:lnTo>
                  <a:pt x="1120588" y="1264023"/>
                </a:lnTo>
                <a:lnTo>
                  <a:pt x="1228165" y="1201271"/>
                </a:lnTo>
                <a:lnTo>
                  <a:pt x="1344706" y="1151965"/>
                </a:lnTo>
                <a:lnTo>
                  <a:pt x="1452282" y="1116106"/>
                </a:lnTo>
                <a:lnTo>
                  <a:pt x="1550894" y="1107141"/>
                </a:lnTo>
                <a:lnTo>
                  <a:pt x="1604682" y="1084729"/>
                </a:lnTo>
                <a:lnTo>
                  <a:pt x="1734671" y="1084729"/>
                </a:lnTo>
                <a:lnTo>
                  <a:pt x="1698812" y="0"/>
                </a:lnTo>
                <a:close/>
              </a:path>
            </a:pathLst>
          </a:custGeom>
          <a:solidFill>
            <a:srgbClr val="FFBA03">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rot="12319417">
            <a:off x="3923101" y="4589388"/>
            <a:ext cx="1767865" cy="1525760"/>
          </a:xfrm>
          <a:custGeom>
            <a:avLst/>
            <a:gdLst>
              <a:gd name="connsiteX0" fmla="*/ 1698812 w 1734671"/>
              <a:gd name="connsiteY0" fmla="*/ 0 h 1506071"/>
              <a:gd name="connsiteX1" fmla="*/ 1698812 w 1734671"/>
              <a:gd name="connsiteY1" fmla="*/ 0 h 1506071"/>
              <a:gd name="connsiteX2" fmla="*/ 1506071 w 1734671"/>
              <a:gd name="connsiteY2" fmla="*/ 4482 h 1506071"/>
              <a:gd name="connsiteX3" fmla="*/ 1483659 w 1734671"/>
              <a:gd name="connsiteY3" fmla="*/ 8965 h 1506071"/>
              <a:gd name="connsiteX4" fmla="*/ 1456765 w 1734671"/>
              <a:gd name="connsiteY4" fmla="*/ 17929 h 1506071"/>
              <a:gd name="connsiteX5" fmla="*/ 1443318 w 1734671"/>
              <a:gd name="connsiteY5" fmla="*/ 26894 h 1506071"/>
              <a:gd name="connsiteX6" fmla="*/ 1349188 w 1734671"/>
              <a:gd name="connsiteY6" fmla="*/ 35859 h 1506071"/>
              <a:gd name="connsiteX7" fmla="*/ 1281953 w 1734671"/>
              <a:gd name="connsiteY7" fmla="*/ 49306 h 1506071"/>
              <a:gd name="connsiteX8" fmla="*/ 1268506 w 1734671"/>
              <a:gd name="connsiteY8" fmla="*/ 53788 h 1506071"/>
              <a:gd name="connsiteX9" fmla="*/ 1250577 w 1734671"/>
              <a:gd name="connsiteY9" fmla="*/ 62753 h 1506071"/>
              <a:gd name="connsiteX10" fmla="*/ 1205753 w 1734671"/>
              <a:gd name="connsiteY10" fmla="*/ 62753 h 1506071"/>
              <a:gd name="connsiteX11" fmla="*/ 936812 w 1734671"/>
              <a:gd name="connsiteY11" fmla="*/ 147918 h 1506071"/>
              <a:gd name="connsiteX12" fmla="*/ 762000 w 1734671"/>
              <a:gd name="connsiteY12" fmla="*/ 215153 h 1506071"/>
              <a:gd name="connsiteX13" fmla="*/ 600635 w 1734671"/>
              <a:gd name="connsiteY13" fmla="*/ 300318 h 1506071"/>
              <a:gd name="connsiteX14" fmla="*/ 372035 w 1734671"/>
              <a:gd name="connsiteY14" fmla="*/ 461682 h 1506071"/>
              <a:gd name="connsiteX15" fmla="*/ 197224 w 1734671"/>
              <a:gd name="connsiteY15" fmla="*/ 623047 h 1506071"/>
              <a:gd name="connsiteX16" fmla="*/ 0 w 1734671"/>
              <a:gd name="connsiteY16" fmla="*/ 820271 h 1506071"/>
              <a:gd name="connsiteX17" fmla="*/ 851647 w 1734671"/>
              <a:gd name="connsiteY17" fmla="*/ 1506071 h 1506071"/>
              <a:gd name="connsiteX18" fmla="*/ 990600 w 1734671"/>
              <a:gd name="connsiteY18" fmla="*/ 1349188 h 1506071"/>
              <a:gd name="connsiteX19" fmla="*/ 1120588 w 1734671"/>
              <a:gd name="connsiteY19" fmla="*/ 1264023 h 1506071"/>
              <a:gd name="connsiteX20" fmla="*/ 1228165 w 1734671"/>
              <a:gd name="connsiteY20" fmla="*/ 1201271 h 1506071"/>
              <a:gd name="connsiteX21" fmla="*/ 1344706 w 1734671"/>
              <a:gd name="connsiteY21" fmla="*/ 1151965 h 1506071"/>
              <a:gd name="connsiteX22" fmla="*/ 1452282 w 1734671"/>
              <a:gd name="connsiteY22" fmla="*/ 1116106 h 1506071"/>
              <a:gd name="connsiteX23" fmla="*/ 1550894 w 1734671"/>
              <a:gd name="connsiteY23" fmla="*/ 1107141 h 1506071"/>
              <a:gd name="connsiteX24" fmla="*/ 1604682 w 1734671"/>
              <a:gd name="connsiteY24" fmla="*/ 1084729 h 1506071"/>
              <a:gd name="connsiteX25" fmla="*/ 1734671 w 1734671"/>
              <a:gd name="connsiteY25" fmla="*/ 1084729 h 1506071"/>
              <a:gd name="connsiteX26" fmla="*/ 1698812 w 1734671"/>
              <a:gd name="connsiteY26" fmla="*/ 0 h 150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34671" h="1506071">
                <a:moveTo>
                  <a:pt x="1698812" y="0"/>
                </a:moveTo>
                <a:lnTo>
                  <a:pt x="1698812" y="0"/>
                </a:lnTo>
                <a:lnTo>
                  <a:pt x="1506071" y="4482"/>
                </a:lnTo>
                <a:cubicBezTo>
                  <a:pt x="1498459" y="4799"/>
                  <a:pt x="1491009" y="6960"/>
                  <a:pt x="1483659" y="8965"/>
                </a:cubicBezTo>
                <a:cubicBezTo>
                  <a:pt x="1474542" y="11451"/>
                  <a:pt x="1456765" y="17929"/>
                  <a:pt x="1456765" y="17929"/>
                </a:cubicBezTo>
                <a:cubicBezTo>
                  <a:pt x="1452283" y="20917"/>
                  <a:pt x="1448632" y="26008"/>
                  <a:pt x="1443318" y="26894"/>
                </a:cubicBezTo>
                <a:cubicBezTo>
                  <a:pt x="1412228" y="32076"/>
                  <a:pt x="1349188" y="35859"/>
                  <a:pt x="1349188" y="35859"/>
                </a:cubicBezTo>
                <a:cubicBezTo>
                  <a:pt x="1309458" y="49101"/>
                  <a:pt x="1331686" y="43779"/>
                  <a:pt x="1281953" y="49306"/>
                </a:cubicBezTo>
                <a:cubicBezTo>
                  <a:pt x="1277471" y="50800"/>
                  <a:pt x="1272849" y="51927"/>
                  <a:pt x="1268506" y="53788"/>
                </a:cubicBezTo>
                <a:cubicBezTo>
                  <a:pt x="1262364" y="56420"/>
                  <a:pt x="1250577" y="62753"/>
                  <a:pt x="1250577" y="62753"/>
                </a:cubicBezTo>
                <a:lnTo>
                  <a:pt x="1205753" y="62753"/>
                </a:lnTo>
                <a:lnTo>
                  <a:pt x="936812" y="147918"/>
                </a:lnTo>
                <a:lnTo>
                  <a:pt x="762000" y="215153"/>
                </a:lnTo>
                <a:lnTo>
                  <a:pt x="600635" y="300318"/>
                </a:lnTo>
                <a:lnTo>
                  <a:pt x="372035" y="461682"/>
                </a:lnTo>
                <a:lnTo>
                  <a:pt x="197224" y="623047"/>
                </a:lnTo>
                <a:lnTo>
                  <a:pt x="0" y="820271"/>
                </a:lnTo>
                <a:lnTo>
                  <a:pt x="851647" y="1506071"/>
                </a:lnTo>
                <a:lnTo>
                  <a:pt x="990600" y="1349188"/>
                </a:lnTo>
                <a:lnTo>
                  <a:pt x="1120588" y="1264023"/>
                </a:lnTo>
                <a:lnTo>
                  <a:pt x="1228165" y="1201271"/>
                </a:lnTo>
                <a:lnTo>
                  <a:pt x="1344706" y="1151965"/>
                </a:lnTo>
                <a:lnTo>
                  <a:pt x="1452282" y="1116106"/>
                </a:lnTo>
                <a:lnTo>
                  <a:pt x="1550894" y="1107141"/>
                </a:lnTo>
                <a:lnTo>
                  <a:pt x="1604682" y="1084729"/>
                </a:lnTo>
                <a:lnTo>
                  <a:pt x="1734671" y="1084729"/>
                </a:lnTo>
                <a:lnTo>
                  <a:pt x="1698812" y="0"/>
                </a:lnTo>
                <a:close/>
              </a:path>
            </a:pathLst>
          </a:custGeom>
          <a:solidFill>
            <a:srgbClr val="FFBA03">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rot="15438246">
            <a:off x="2530187" y="4050941"/>
            <a:ext cx="1767865" cy="1525760"/>
          </a:xfrm>
          <a:custGeom>
            <a:avLst/>
            <a:gdLst>
              <a:gd name="connsiteX0" fmla="*/ 1698812 w 1734671"/>
              <a:gd name="connsiteY0" fmla="*/ 0 h 1506071"/>
              <a:gd name="connsiteX1" fmla="*/ 1698812 w 1734671"/>
              <a:gd name="connsiteY1" fmla="*/ 0 h 1506071"/>
              <a:gd name="connsiteX2" fmla="*/ 1506071 w 1734671"/>
              <a:gd name="connsiteY2" fmla="*/ 4482 h 1506071"/>
              <a:gd name="connsiteX3" fmla="*/ 1483659 w 1734671"/>
              <a:gd name="connsiteY3" fmla="*/ 8965 h 1506071"/>
              <a:gd name="connsiteX4" fmla="*/ 1456765 w 1734671"/>
              <a:gd name="connsiteY4" fmla="*/ 17929 h 1506071"/>
              <a:gd name="connsiteX5" fmla="*/ 1443318 w 1734671"/>
              <a:gd name="connsiteY5" fmla="*/ 26894 h 1506071"/>
              <a:gd name="connsiteX6" fmla="*/ 1349188 w 1734671"/>
              <a:gd name="connsiteY6" fmla="*/ 35859 h 1506071"/>
              <a:gd name="connsiteX7" fmla="*/ 1281953 w 1734671"/>
              <a:gd name="connsiteY7" fmla="*/ 49306 h 1506071"/>
              <a:gd name="connsiteX8" fmla="*/ 1268506 w 1734671"/>
              <a:gd name="connsiteY8" fmla="*/ 53788 h 1506071"/>
              <a:gd name="connsiteX9" fmla="*/ 1250577 w 1734671"/>
              <a:gd name="connsiteY9" fmla="*/ 62753 h 1506071"/>
              <a:gd name="connsiteX10" fmla="*/ 1205753 w 1734671"/>
              <a:gd name="connsiteY10" fmla="*/ 62753 h 1506071"/>
              <a:gd name="connsiteX11" fmla="*/ 936812 w 1734671"/>
              <a:gd name="connsiteY11" fmla="*/ 147918 h 1506071"/>
              <a:gd name="connsiteX12" fmla="*/ 762000 w 1734671"/>
              <a:gd name="connsiteY12" fmla="*/ 215153 h 1506071"/>
              <a:gd name="connsiteX13" fmla="*/ 600635 w 1734671"/>
              <a:gd name="connsiteY13" fmla="*/ 300318 h 1506071"/>
              <a:gd name="connsiteX14" fmla="*/ 372035 w 1734671"/>
              <a:gd name="connsiteY14" fmla="*/ 461682 h 1506071"/>
              <a:gd name="connsiteX15" fmla="*/ 197224 w 1734671"/>
              <a:gd name="connsiteY15" fmla="*/ 623047 h 1506071"/>
              <a:gd name="connsiteX16" fmla="*/ 0 w 1734671"/>
              <a:gd name="connsiteY16" fmla="*/ 820271 h 1506071"/>
              <a:gd name="connsiteX17" fmla="*/ 851647 w 1734671"/>
              <a:gd name="connsiteY17" fmla="*/ 1506071 h 1506071"/>
              <a:gd name="connsiteX18" fmla="*/ 990600 w 1734671"/>
              <a:gd name="connsiteY18" fmla="*/ 1349188 h 1506071"/>
              <a:gd name="connsiteX19" fmla="*/ 1120588 w 1734671"/>
              <a:gd name="connsiteY19" fmla="*/ 1264023 h 1506071"/>
              <a:gd name="connsiteX20" fmla="*/ 1228165 w 1734671"/>
              <a:gd name="connsiteY20" fmla="*/ 1201271 h 1506071"/>
              <a:gd name="connsiteX21" fmla="*/ 1344706 w 1734671"/>
              <a:gd name="connsiteY21" fmla="*/ 1151965 h 1506071"/>
              <a:gd name="connsiteX22" fmla="*/ 1452282 w 1734671"/>
              <a:gd name="connsiteY22" fmla="*/ 1116106 h 1506071"/>
              <a:gd name="connsiteX23" fmla="*/ 1550894 w 1734671"/>
              <a:gd name="connsiteY23" fmla="*/ 1107141 h 1506071"/>
              <a:gd name="connsiteX24" fmla="*/ 1604682 w 1734671"/>
              <a:gd name="connsiteY24" fmla="*/ 1084729 h 1506071"/>
              <a:gd name="connsiteX25" fmla="*/ 1734671 w 1734671"/>
              <a:gd name="connsiteY25" fmla="*/ 1084729 h 1506071"/>
              <a:gd name="connsiteX26" fmla="*/ 1698812 w 1734671"/>
              <a:gd name="connsiteY26" fmla="*/ 0 h 150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34671" h="1506071">
                <a:moveTo>
                  <a:pt x="1698812" y="0"/>
                </a:moveTo>
                <a:lnTo>
                  <a:pt x="1698812" y="0"/>
                </a:lnTo>
                <a:lnTo>
                  <a:pt x="1506071" y="4482"/>
                </a:lnTo>
                <a:cubicBezTo>
                  <a:pt x="1498459" y="4799"/>
                  <a:pt x="1491009" y="6960"/>
                  <a:pt x="1483659" y="8965"/>
                </a:cubicBezTo>
                <a:cubicBezTo>
                  <a:pt x="1474542" y="11451"/>
                  <a:pt x="1456765" y="17929"/>
                  <a:pt x="1456765" y="17929"/>
                </a:cubicBezTo>
                <a:cubicBezTo>
                  <a:pt x="1452283" y="20917"/>
                  <a:pt x="1448632" y="26008"/>
                  <a:pt x="1443318" y="26894"/>
                </a:cubicBezTo>
                <a:cubicBezTo>
                  <a:pt x="1412228" y="32076"/>
                  <a:pt x="1349188" y="35859"/>
                  <a:pt x="1349188" y="35859"/>
                </a:cubicBezTo>
                <a:cubicBezTo>
                  <a:pt x="1309458" y="49101"/>
                  <a:pt x="1331686" y="43779"/>
                  <a:pt x="1281953" y="49306"/>
                </a:cubicBezTo>
                <a:cubicBezTo>
                  <a:pt x="1277471" y="50800"/>
                  <a:pt x="1272849" y="51927"/>
                  <a:pt x="1268506" y="53788"/>
                </a:cubicBezTo>
                <a:cubicBezTo>
                  <a:pt x="1262364" y="56420"/>
                  <a:pt x="1250577" y="62753"/>
                  <a:pt x="1250577" y="62753"/>
                </a:cubicBezTo>
                <a:lnTo>
                  <a:pt x="1205753" y="62753"/>
                </a:lnTo>
                <a:lnTo>
                  <a:pt x="936812" y="147918"/>
                </a:lnTo>
                <a:lnTo>
                  <a:pt x="762000" y="215153"/>
                </a:lnTo>
                <a:lnTo>
                  <a:pt x="600635" y="300318"/>
                </a:lnTo>
                <a:lnTo>
                  <a:pt x="372035" y="461682"/>
                </a:lnTo>
                <a:lnTo>
                  <a:pt x="197224" y="623047"/>
                </a:lnTo>
                <a:lnTo>
                  <a:pt x="0" y="820271"/>
                </a:lnTo>
                <a:lnTo>
                  <a:pt x="851647" y="1506071"/>
                </a:lnTo>
                <a:lnTo>
                  <a:pt x="990600" y="1349188"/>
                </a:lnTo>
                <a:lnTo>
                  <a:pt x="1120588" y="1264023"/>
                </a:lnTo>
                <a:lnTo>
                  <a:pt x="1228165" y="1201271"/>
                </a:lnTo>
                <a:lnTo>
                  <a:pt x="1344706" y="1151965"/>
                </a:lnTo>
                <a:lnTo>
                  <a:pt x="1452282" y="1116106"/>
                </a:lnTo>
                <a:lnTo>
                  <a:pt x="1550894" y="1107141"/>
                </a:lnTo>
                <a:lnTo>
                  <a:pt x="1604682" y="1084729"/>
                </a:lnTo>
                <a:lnTo>
                  <a:pt x="1734671" y="1084729"/>
                </a:lnTo>
                <a:lnTo>
                  <a:pt x="1698812" y="0"/>
                </a:lnTo>
                <a:close/>
              </a:path>
            </a:pathLst>
          </a:custGeom>
          <a:solidFill>
            <a:schemeClr val="accent3">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rot="18552937">
            <a:off x="2079257" y="2645334"/>
            <a:ext cx="1767865" cy="1525760"/>
          </a:xfrm>
          <a:custGeom>
            <a:avLst/>
            <a:gdLst>
              <a:gd name="connsiteX0" fmla="*/ 1698812 w 1734671"/>
              <a:gd name="connsiteY0" fmla="*/ 0 h 1506071"/>
              <a:gd name="connsiteX1" fmla="*/ 1698812 w 1734671"/>
              <a:gd name="connsiteY1" fmla="*/ 0 h 1506071"/>
              <a:gd name="connsiteX2" fmla="*/ 1506071 w 1734671"/>
              <a:gd name="connsiteY2" fmla="*/ 4482 h 1506071"/>
              <a:gd name="connsiteX3" fmla="*/ 1483659 w 1734671"/>
              <a:gd name="connsiteY3" fmla="*/ 8965 h 1506071"/>
              <a:gd name="connsiteX4" fmla="*/ 1456765 w 1734671"/>
              <a:gd name="connsiteY4" fmla="*/ 17929 h 1506071"/>
              <a:gd name="connsiteX5" fmla="*/ 1443318 w 1734671"/>
              <a:gd name="connsiteY5" fmla="*/ 26894 h 1506071"/>
              <a:gd name="connsiteX6" fmla="*/ 1349188 w 1734671"/>
              <a:gd name="connsiteY6" fmla="*/ 35859 h 1506071"/>
              <a:gd name="connsiteX7" fmla="*/ 1281953 w 1734671"/>
              <a:gd name="connsiteY7" fmla="*/ 49306 h 1506071"/>
              <a:gd name="connsiteX8" fmla="*/ 1268506 w 1734671"/>
              <a:gd name="connsiteY8" fmla="*/ 53788 h 1506071"/>
              <a:gd name="connsiteX9" fmla="*/ 1250577 w 1734671"/>
              <a:gd name="connsiteY9" fmla="*/ 62753 h 1506071"/>
              <a:gd name="connsiteX10" fmla="*/ 1205753 w 1734671"/>
              <a:gd name="connsiteY10" fmla="*/ 62753 h 1506071"/>
              <a:gd name="connsiteX11" fmla="*/ 936812 w 1734671"/>
              <a:gd name="connsiteY11" fmla="*/ 147918 h 1506071"/>
              <a:gd name="connsiteX12" fmla="*/ 762000 w 1734671"/>
              <a:gd name="connsiteY12" fmla="*/ 215153 h 1506071"/>
              <a:gd name="connsiteX13" fmla="*/ 600635 w 1734671"/>
              <a:gd name="connsiteY13" fmla="*/ 300318 h 1506071"/>
              <a:gd name="connsiteX14" fmla="*/ 372035 w 1734671"/>
              <a:gd name="connsiteY14" fmla="*/ 461682 h 1506071"/>
              <a:gd name="connsiteX15" fmla="*/ 197224 w 1734671"/>
              <a:gd name="connsiteY15" fmla="*/ 623047 h 1506071"/>
              <a:gd name="connsiteX16" fmla="*/ 0 w 1734671"/>
              <a:gd name="connsiteY16" fmla="*/ 820271 h 1506071"/>
              <a:gd name="connsiteX17" fmla="*/ 851647 w 1734671"/>
              <a:gd name="connsiteY17" fmla="*/ 1506071 h 1506071"/>
              <a:gd name="connsiteX18" fmla="*/ 990600 w 1734671"/>
              <a:gd name="connsiteY18" fmla="*/ 1349188 h 1506071"/>
              <a:gd name="connsiteX19" fmla="*/ 1120588 w 1734671"/>
              <a:gd name="connsiteY19" fmla="*/ 1264023 h 1506071"/>
              <a:gd name="connsiteX20" fmla="*/ 1228165 w 1734671"/>
              <a:gd name="connsiteY20" fmla="*/ 1201271 h 1506071"/>
              <a:gd name="connsiteX21" fmla="*/ 1344706 w 1734671"/>
              <a:gd name="connsiteY21" fmla="*/ 1151965 h 1506071"/>
              <a:gd name="connsiteX22" fmla="*/ 1452282 w 1734671"/>
              <a:gd name="connsiteY22" fmla="*/ 1116106 h 1506071"/>
              <a:gd name="connsiteX23" fmla="*/ 1550894 w 1734671"/>
              <a:gd name="connsiteY23" fmla="*/ 1107141 h 1506071"/>
              <a:gd name="connsiteX24" fmla="*/ 1604682 w 1734671"/>
              <a:gd name="connsiteY24" fmla="*/ 1084729 h 1506071"/>
              <a:gd name="connsiteX25" fmla="*/ 1734671 w 1734671"/>
              <a:gd name="connsiteY25" fmla="*/ 1084729 h 1506071"/>
              <a:gd name="connsiteX26" fmla="*/ 1698812 w 1734671"/>
              <a:gd name="connsiteY26" fmla="*/ 0 h 150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34671" h="1506071">
                <a:moveTo>
                  <a:pt x="1698812" y="0"/>
                </a:moveTo>
                <a:lnTo>
                  <a:pt x="1698812" y="0"/>
                </a:lnTo>
                <a:lnTo>
                  <a:pt x="1506071" y="4482"/>
                </a:lnTo>
                <a:cubicBezTo>
                  <a:pt x="1498459" y="4799"/>
                  <a:pt x="1491009" y="6960"/>
                  <a:pt x="1483659" y="8965"/>
                </a:cubicBezTo>
                <a:cubicBezTo>
                  <a:pt x="1474542" y="11451"/>
                  <a:pt x="1456765" y="17929"/>
                  <a:pt x="1456765" y="17929"/>
                </a:cubicBezTo>
                <a:cubicBezTo>
                  <a:pt x="1452283" y="20917"/>
                  <a:pt x="1448632" y="26008"/>
                  <a:pt x="1443318" y="26894"/>
                </a:cubicBezTo>
                <a:cubicBezTo>
                  <a:pt x="1412228" y="32076"/>
                  <a:pt x="1349188" y="35859"/>
                  <a:pt x="1349188" y="35859"/>
                </a:cubicBezTo>
                <a:cubicBezTo>
                  <a:pt x="1309458" y="49101"/>
                  <a:pt x="1331686" y="43779"/>
                  <a:pt x="1281953" y="49306"/>
                </a:cubicBezTo>
                <a:cubicBezTo>
                  <a:pt x="1277471" y="50800"/>
                  <a:pt x="1272849" y="51927"/>
                  <a:pt x="1268506" y="53788"/>
                </a:cubicBezTo>
                <a:cubicBezTo>
                  <a:pt x="1262364" y="56420"/>
                  <a:pt x="1250577" y="62753"/>
                  <a:pt x="1250577" y="62753"/>
                </a:cubicBezTo>
                <a:lnTo>
                  <a:pt x="1205753" y="62753"/>
                </a:lnTo>
                <a:lnTo>
                  <a:pt x="936812" y="147918"/>
                </a:lnTo>
                <a:lnTo>
                  <a:pt x="762000" y="215153"/>
                </a:lnTo>
                <a:lnTo>
                  <a:pt x="600635" y="300318"/>
                </a:lnTo>
                <a:lnTo>
                  <a:pt x="372035" y="461682"/>
                </a:lnTo>
                <a:lnTo>
                  <a:pt x="197224" y="623047"/>
                </a:lnTo>
                <a:lnTo>
                  <a:pt x="0" y="820271"/>
                </a:lnTo>
                <a:lnTo>
                  <a:pt x="851647" y="1506071"/>
                </a:lnTo>
                <a:lnTo>
                  <a:pt x="990600" y="1349188"/>
                </a:lnTo>
                <a:lnTo>
                  <a:pt x="1120588" y="1264023"/>
                </a:lnTo>
                <a:lnTo>
                  <a:pt x="1228165" y="1201271"/>
                </a:lnTo>
                <a:lnTo>
                  <a:pt x="1344706" y="1151965"/>
                </a:lnTo>
                <a:lnTo>
                  <a:pt x="1452282" y="1116106"/>
                </a:lnTo>
                <a:lnTo>
                  <a:pt x="1550894" y="1107141"/>
                </a:lnTo>
                <a:lnTo>
                  <a:pt x="1604682" y="1084729"/>
                </a:lnTo>
                <a:lnTo>
                  <a:pt x="1734671" y="1084729"/>
                </a:lnTo>
                <a:lnTo>
                  <a:pt x="1698812" y="0"/>
                </a:lnTo>
                <a:close/>
              </a:path>
            </a:pathLst>
          </a:custGeom>
          <a:solidFill>
            <a:schemeClr val="accent3">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422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1000"/>
                                        <p:tgtEl>
                                          <p:spTgt spid="45"/>
                                        </p:tgtEl>
                                      </p:cBhvr>
                                    </p:animEffect>
                                    <p:anim calcmode="lin" valueType="num">
                                      <p:cBhvr>
                                        <p:cTn id="25" dur="1000" fill="hold"/>
                                        <p:tgtEl>
                                          <p:spTgt spid="45"/>
                                        </p:tgtEl>
                                        <p:attrNameLst>
                                          <p:attrName>ppt_x</p:attrName>
                                        </p:attrNameLst>
                                      </p:cBhvr>
                                      <p:tavLst>
                                        <p:tav tm="0">
                                          <p:val>
                                            <p:strVal val="#ppt_x"/>
                                          </p:val>
                                        </p:tav>
                                        <p:tav tm="100000">
                                          <p:val>
                                            <p:strVal val="#ppt_x"/>
                                          </p:val>
                                        </p:tav>
                                      </p:tavLst>
                                    </p:anim>
                                    <p:anim calcmode="lin" valueType="num">
                                      <p:cBhvr>
                                        <p:cTn id="26" dur="1000" fill="hold"/>
                                        <p:tgtEl>
                                          <p:spTgt spid="4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1000"/>
                                        <p:tgtEl>
                                          <p:spTgt spid="46"/>
                                        </p:tgtEl>
                                      </p:cBhvr>
                                    </p:animEffect>
                                    <p:anim calcmode="lin" valueType="num">
                                      <p:cBhvr>
                                        <p:cTn id="30" dur="1000" fill="hold"/>
                                        <p:tgtEl>
                                          <p:spTgt spid="46"/>
                                        </p:tgtEl>
                                        <p:attrNameLst>
                                          <p:attrName>ppt_x</p:attrName>
                                        </p:attrNameLst>
                                      </p:cBhvr>
                                      <p:tavLst>
                                        <p:tav tm="0">
                                          <p:val>
                                            <p:strVal val="#ppt_x"/>
                                          </p:val>
                                        </p:tav>
                                        <p:tav tm="100000">
                                          <p:val>
                                            <p:strVal val="#ppt_x"/>
                                          </p:val>
                                        </p:tav>
                                      </p:tavLst>
                                    </p:anim>
                                    <p:anim calcmode="lin" valueType="num">
                                      <p:cBhvr>
                                        <p:cTn id="31" dur="1000" fill="hold"/>
                                        <p:tgtEl>
                                          <p:spTgt spid="4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1000"/>
                                        <p:tgtEl>
                                          <p:spTgt spid="47"/>
                                        </p:tgtEl>
                                      </p:cBhvr>
                                    </p:animEffect>
                                    <p:anim calcmode="lin" valueType="num">
                                      <p:cBhvr>
                                        <p:cTn id="35" dur="1000" fill="hold"/>
                                        <p:tgtEl>
                                          <p:spTgt spid="47"/>
                                        </p:tgtEl>
                                        <p:attrNameLst>
                                          <p:attrName>ppt_x</p:attrName>
                                        </p:attrNameLst>
                                      </p:cBhvr>
                                      <p:tavLst>
                                        <p:tav tm="0">
                                          <p:val>
                                            <p:strVal val="#ppt_x"/>
                                          </p:val>
                                        </p:tav>
                                        <p:tav tm="100000">
                                          <p:val>
                                            <p:strVal val="#ppt_x"/>
                                          </p:val>
                                        </p:tav>
                                      </p:tavLst>
                                    </p:anim>
                                    <p:anim calcmode="lin" valueType="num">
                                      <p:cBhvr>
                                        <p:cTn id="36"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1000"/>
                                        <p:tgtEl>
                                          <p:spTgt spid="49"/>
                                        </p:tgtEl>
                                      </p:cBhvr>
                                    </p:animEffect>
                                    <p:anim calcmode="lin" valueType="num">
                                      <p:cBhvr>
                                        <p:cTn id="42" dur="1000" fill="hold"/>
                                        <p:tgtEl>
                                          <p:spTgt spid="49"/>
                                        </p:tgtEl>
                                        <p:attrNameLst>
                                          <p:attrName>ppt_x</p:attrName>
                                        </p:attrNameLst>
                                      </p:cBhvr>
                                      <p:tavLst>
                                        <p:tav tm="0">
                                          <p:val>
                                            <p:strVal val="#ppt_x"/>
                                          </p:val>
                                        </p:tav>
                                        <p:tav tm="100000">
                                          <p:val>
                                            <p:strVal val="#ppt_x"/>
                                          </p:val>
                                        </p:tav>
                                      </p:tavLst>
                                    </p:anim>
                                    <p:anim calcmode="lin" valueType="num">
                                      <p:cBhvr>
                                        <p:cTn id="43" dur="1000" fill="hold"/>
                                        <p:tgtEl>
                                          <p:spTgt spid="4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1000"/>
                                        <p:tgtEl>
                                          <p:spTgt spid="48"/>
                                        </p:tgtEl>
                                      </p:cBhvr>
                                    </p:animEffect>
                                    <p:anim calcmode="lin" valueType="num">
                                      <p:cBhvr>
                                        <p:cTn id="47" dur="1000" fill="hold"/>
                                        <p:tgtEl>
                                          <p:spTgt spid="48"/>
                                        </p:tgtEl>
                                        <p:attrNameLst>
                                          <p:attrName>ppt_x</p:attrName>
                                        </p:attrNameLst>
                                      </p:cBhvr>
                                      <p:tavLst>
                                        <p:tav tm="0">
                                          <p:val>
                                            <p:strVal val="#ppt_x"/>
                                          </p:val>
                                        </p:tav>
                                        <p:tav tm="100000">
                                          <p:val>
                                            <p:strVal val="#ppt_x"/>
                                          </p:val>
                                        </p:tav>
                                      </p:tavLst>
                                    </p:anim>
                                    <p:anim calcmode="lin" valueType="num">
                                      <p:cBhvr>
                                        <p:cTn id="48"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1000"/>
                                        <p:tgtEl>
                                          <p:spTgt spid="39"/>
                                        </p:tgtEl>
                                      </p:cBhvr>
                                    </p:animEffect>
                                    <p:anim calcmode="lin" valueType="num">
                                      <p:cBhvr>
                                        <p:cTn id="54" dur="1000" fill="hold"/>
                                        <p:tgtEl>
                                          <p:spTgt spid="39"/>
                                        </p:tgtEl>
                                        <p:attrNameLst>
                                          <p:attrName>ppt_x</p:attrName>
                                        </p:attrNameLst>
                                      </p:cBhvr>
                                      <p:tavLst>
                                        <p:tav tm="0">
                                          <p:val>
                                            <p:strVal val="#ppt_x"/>
                                          </p:val>
                                        </p:tav>
                                        <p:tav tm="100000">
                                          <p:val>
                                            <p:strVal val="#ppt_x"/>
                                          </p:val>
                                        </p:tav>
                                      </p:tavLst>
                                    </p:anim>
                                    <p:anim calcmode="lin" valueType="num">
                                      <p:cBhvr>
                                        <p:cTn id="55"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rot="3592818">
            <a:off x="4244451" y="2674943"/>
            <a:ext cx="2873921" cy="369332"/>
          </a:xfrm>
          <a:prstGeom prst="rect">
            <a:avLst/>
          </a:prstGeom>
          <a:solidFill>
            <a:schemeClr val="bg1"/>
          </a:solidFill>
          <a:ln>
            <a:noFill/>
          </a:ln>
        </p:spPr>
        <p:txBody>
          <a:bodyPr wrap="square" rtlCol="0">
            <a:spAutoFit/>
          </a:bodyPr>
          <a:lstStyle/>
          <a:p>
            <a:pPr algn="ctr"/>
            <a:endParaRPr lang="en-US" spc="300" dirty="0"/>
          </a:p>
        </p:txBody>
      </p:sp>
      <p:sp>
        <p:nvSpPr>
          <p:cNvPr id="10" name="TextBox 9"/>
          <p:cNvSpPr txBox="1"/>
          <p:nvPr/>
        </p:nvSpPr>
        <p:spPr>
          <a:xfrm rot="3592818">
            <a:off x="4083028" y="2289726"/>
            <a:ext cx="2873921" cy="369332"/>
          </a:xfrm>
          <a:prstGeom prst="rect">
            <a:avLst/>
          </a:prstGeom>
          <a:solidFill>
            <a:schemeClr val="bg1"/>
          </a:solidFill>
          <a:ln>
            <a:noFill/>
          </a:ln>
        </p:spPr>
        <p:txBody>
          <a:bodyPr wrap="square" rtlCol="0">
            <a:spAutoFit/>
          </a:bodyPr>
          <a:lstStyle/>
          <a:p>
            <a:pPr algn="ctr"/>
            <a:r>
              <a:rPr lang="en-US" spc="300" dirty="0"/>
              <a:t>Scope</a:t>
            </a:r>
          </a:p>
        </p:txBody>
      </p:sp>
      <p:sp>
        <p:nvSpPr>
          <p:cNvPr id="8" name="TextBox 7"/>
          <p:cNvSpPr txBox="1"/>
          <p:nvPr/>
        </p:nvSpPr>
        <p:spPr>
          <a:xfrm>
            <a:off x="0" y="4249971"/>
            <a:ext cx="3486093" cy="1200329"/>
          </a:xfrm>
          <a:prstGeom prst="rect">
            <a:avLst/>
          </a:prstGeom>
          <a:noFill/>
        </p:spPr>
        <p:txBody>
          <a:bodyPr wrap="square" rtlCol="0">
            <a:spAutoFit/>
          </a:bodyPr>
          <a:lstStyle/>
          <a:p>
            <a:pPr algn="ctr"/>
            <a:r>
              <a:rPr lang="en-US" sz="2400" dirty="0">
                <a:solidFill>
                  <a:schemeClr val="tx2"/>
                </a:solidFill>
                <a:latin typeface="Times New Roman" panose="02020603050405020304" pitchFamily="18" charset="0"/>
                <a:cs typeface="Times New Roman" panose="02020603050405020304" pitchFamily="18" charset="0"/>
              </a:rPr>
              <a:t>~ Managing these is the primary responsibility of the PM </a:t>
            </a:r>
          </a:p>
        </p:txBody>
      </p:sp>
      <p:pic>
        <p:nvPicPr>
          <p:cNvPr id="1027" name="Picture 3"/>
          <p:cNvPicPr>
            <a:picLocks noChangeAspect="1" noChangeArrowheads="1"/>
          </p:cNvPicPr>
          <p:nvPr/>
        </p:nvPicPr>
        <p:blipFill>
          <a:blip r:embed="rId3" cstate="print"/>
          <a:srcRect/>
          <a:stretch>
            <a:fillRect/>
          </a:stretch>
        </p:blipFill>
        <p:spPr bwMode="auto">
          <a:xfrm>
            <a:off x="1371600" y="1295400"/>
            <a:ext cx="1371600" cy="1424179"/>
          </a:xfrm>
          <a:prstGeom prst="rect">
            <a:avLst/>
          </a:prstGeom>
          <a:ln w="3175" cap="sq">
            <a:solidFill>
              <a:schemeClr val="tx1"/>
            </a:solidFill>
            <a:prstDash val="solid"/>
            <a:miter lim="800000"/>
          </a:ln>
          <a:effectLst>
            <a:outerShdw blurRad="50800" dist="38100" dir="2700000" algn="tl" rotWithShape="0">
              <a:srgbClr val="000000">
                <a:alpha val="43000"/>
              </a:srgbClr>
            </a:outerShdw>
          </a:effectLst>
        </p:spPr>
      </p:pic>
      <p:sp>
        <p:nvSpPr>
          <p:cNvPr id="20" name="Rectangle 19"/>
          <p:cNvSpPr/>
          <p:nvPr/>
        </p:nvSpPr>
        <p:spPr>
          <a:xfrm rot="3639686">
            <a:off x="5427746" y="2639512"/>
            <a:ext cx="83311" cy="80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543300" y="3708400"/>
            <a:ext cx="2057399" cy="369332"/>
          </a:xfrm>
          <a:prstGeom prst="rect">
            <a:avLst/>
          </a:prstGeom>
          <a:solidFill>
            <a:schemeClr val="bg1"/>
          </a:solidFill>
          <a:ln>
            <a:noFill/>
          </a:ln>
        </p:spPr>
        <p:txBody>
          <a:bodyPr wrap="square" rtlCol="0">
            <a:spAutoFit/>
          </a:bodyPr>
          <a:lstStyle/>
          <a:p>
            <a:pPr algn="ctr"/>
            <a:endParaRPr lang="en-US" spc="300" dirty="0"/>
          </a:p>
        </p:txBody>
      </p:sp>
      <p:sp>
        <p:nvSpPr>
          <p:cNvPr id="12" name="TextBox 11"/>
          <p:cNvSpPr txBox="1"/>
          <p:nvPr/>
        </p:nvSpPr>
        <p:spPr>
          <a:xfrm rot="17998925">
            <a:off x="2321504" y="2342590"/>
            <a:ext cx="2731524" cy="369332"/>
          </a:xfrm>
          <a:prstGeom prst="rect">
            <a:avLst/>
          </a:prstGeom>
          <a:solidFill>
            <a:schemeClr val="bg1"/>
          </a:solidFill>
          <a:ln>
            <a:noFill/>
          </a:ln>
        </p:spPr>
        <p:txBody>
          <a:bodyPr wrap="square" rtlCol="0">
            <a:spAutoFit/>
          </a:bodyPr>
          <a:lstStyle/>
          <a:p>
            <a:pPr algn="ctr"/>
            <a:endParaRPr lang="en-US" spc="300" dirty="0"/>
          </a:p>
        </p:txBody>
      </p:sp>
      <p:sp>
        <p:nvSpPr>
          <p:cNvPr id="7" name="Isosceles Triangle 6"/>
          <p:cNvSpPr/>
          <p:nvPr/>
        </p:nvSpPr>
        <p:spPr>
          <a:xfrm>
            <a:off x="3390900" y="1482312"/>
            <a:ext cx="2362200" cy="2133600"/>
          </a:xfrm>
          <a:prstGeom prst="triangle">
            <a:avLst/>
          </a:prstGeom>
          <a:effectLst>
            <a:glow rad="1016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wrap="none" lIns="0" tIns="0" rIns="0" bIns="0" rtlCol="0" anchor="ctr"/>
          <a:lstStyle/>
          <a:p>
            <a:pPr algn="ctr"/>
            <a:r>
              <a:rPr lang="en-US" sz="2000" dirty="0">
                <a:solidFill>
                  <a:schemeClr val="accent2">
                    <a:lumMod val="60000"/>
                    <a:lumOff val="40000"/>
                  </a:schemeClr>
                </a:solidFill>
              </a:rPr>
              <a:t>Triple</a:t>
            </a:r>
          </a:p>
          <a:p>
            <a:pPr algn="ctr"/>
            <a:r>
              <a:rPr lang="en-US" sz="2000" dirty="0">
                <a:solidFill>
                  <a:schemeClr val="accent2">
                    <a:lumMod val="60000"/>
                    <a:lumOff val="40000"/>
                  </a:schemeClr>
                </a:solidFill>
              </a:rPr>
              <a:t>Constraints</a:t>
            </a:r>
          </a:p>
        </p:txBody>
      </p:sp>
      <p:sp>
        <p:nvSpPr>
          <p:cNvPr id="9" name="TextBox 8"/>
          <p:cNvSpPr txBox="1"/>
          <p:nvPr/>
        </p:nvSpPr>
        <p:spPr>
          <a:xfrm rot="17998925">
            <a:off x="2325421" y="2329146"/>
            <a:ext cx="2731524" cy="369332"/>
          </a:xfrm>
          <a:prstGeom prst="rect">
            <a:avLst/>
          </a:prstGeom>
          <a:solidFill>
            <a:schemeClr val="bg1"/>
          </a:solidFill>
          <a:ln>
            <a:noFill/>
          </a:ln>
        </p:spPr>
        <p:txBody>
          <a:bodyPr wrap="square" rtlCol="0">
            <a:spAutoFit/>
          </a:bodyPr>
          <a:lstStyle/>
          <a:p>
            <a:pPr algn="ctr"/>
            <a:r>
              <a:rPr lang="en-US" spc="300" dirty="0"/>
              <a:t>Time</a:t>
            </a:r>
          </a:p>
        </p:txBody>
      </p:sp>
      <p:sp>
        <p:nvSpPr>
          <p:cNvPr id="11" name="TextBox 10"/>
          <p:cNvSpPr txBox="1"/>
          <p:nvPr/>
        </p:nvSpPr>
        <p:spPr>
          <a:xfrm>
            <a:off x="3530600" y="3727530"/>
            <a:ext cx="2057399" cy="369332"/>
          </a:xfrm>
          <a:prstGeom prst="rect">
            <a:avLst/>
          </a:prstGeom>
          <a:solidFill>
            <a:schemeClr val="bg1"/>
          </a:solidFill>
          <a:ln>
            <a:noFill/>
          </a:ln>
        </p:spPr>
        <p:txBody>
          <a:bodyPr wrap="square" rtlCol="0">
            <a:spAutoFit/>
          </a:bodyPr>
          <a:lstStyle/>
          <a:p>
            <a:pPr algn="ctr"/>
            <a:r>
              <a:rPr lang="en-US" spc="300" dirty="0"/>
              <a:t>Resources</a:t>
            </a:r>
          </a:p>
        </p:txBody>
      </p:sp>
      <p:pic>
        <p:nvPicPr>
          <p:cNvPr id="40963" name="Picture 3"/>
          <p:cNvPicPr>
            <a:picLocks noChangeAspect="1" noChangeArrowheads="1"/>
          </p:cNvPicPr>
          <p:nvPr/>
        </p:nvPicPr>
        <p:blipFill>
          <a:blip r:embed="rId4" cstate="print"/>
          <a:srcRect r="4545"/>
          <a:stretch>
            <a:fillRect/>
          </a:stretch>
        </p:blipFill>
        <p:spPr bwMode="auto">
          <a:xfrm>
            <a:off x="6172200" y="1371600"/>
            <a:ext cx="1600200" cy="1255682"/>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21" name="Group 20"/>
          <p:cNvGrpSpPr/>
          <p:nvPr/>
        </p:nvGrpSpPr>
        <p:grpSpPr>
          <a:xfrm>
            <a:off x="3747448" y="4179493"/>
            <a:ext cx="1986786" cy="1399639"/>
            <a:chOff x="4337814" y="4876800"/>
            <a:chExt cx="1986786" cy="1399639"/>
          </a:xfrm>
        </p:grpSpPr>
        <p:pic>
          <p:nvPicPr>
            <p:cNvPr id="40961" name="Picture 1"/>
            <p:cNvPicPr>
              <a:picLocks noChangeAspect="1" noChangeArrowheads="1"/>
            </p:cNvPicPr>
            <p:nvPr/>
          </p:nvPicPr>
          <p:blipFill>
            <a:blip r:embed="rId5" cstate="print"/>
            <a:srcRect/>
            <a:stretch>
              <a:fillRect/>
            </a:stretch>
          </p:blipFill>
          <p:spPr bwMode="auto">
            <a:xfrm>
              <a:off x="4337814" y="4876800"/>
              <a:ext cx="1535171" cy="1114896"/>
            </a:xfrm>
            <a:prstGeom prst="rect">
              <a:avLst/>
            </a:prstGeom>
            <a:ln w="3175">
              <a:solidFill>
                <a:schemeClr val="tx1"/>
              </a:solidFill>
            </a:ln>
            <a:effectLst>
              <a:outerShdw blurRad="50800" dist="38100" dir="2700000" algn="tl" rotWithShape="0">
                <a:prstClr val="black">
                  <a:alpha val="40000"/>
                </a:prstClr>
              </a:outerShdw>
            </a:effectLst>
          </p:spPr>
        </p:pic>
        <p:sp>
          <p:nvSpPr>
            <p:cNvPr id="17" name="Rectangle 16"/>
            <p:cNvSpPr/>
            <p:nvPr/>
          </p:nvSpPr>
          <p:spPr>
            <a:xfrm>
              <a:off x="5334000" y="4953000"/>
              <a:ext cx="990600" cy="1323439"/>
            </a:xfrm>
            <a:prstGeom prst="rect">
              <a:avLst/>
            </a:prstGeom>
            <a:noFill/>
          </p:spPr>
          <p:txBody>
            <a:bodyPr wrap="square" lIns="91440" tIns="45720" rIns="91440" bIns="45720">
              <a:spAutoFit/>
            </a:bodyPr>
            <a:lstStyle/>
            <a:p>
              <a:pPr algn="ctr"/>
              <a:r>
                <a:rPr lang="en-US" sz="80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a:t>
              </a:r>
            </a:p>
          </p:txBody>
        </p:sp>
      </p:grpSp>
      <p:sp>
        <p:nvSpPr>
          <p:cNvPr id="3" name="Oval 2"/>
          <p:cNvSpPr/>
          <p:nvPr/>
        </p:nvSpPr>
        <p:spPr>
          <a:xfrm>
            <a:off x="6545726" y="3420275"/>
            <a:ext cx="2391517" cy="1155541"/>
          </a:xfrm>
          <a:prstGeom prst="ellipse">
            <a:avLst/>
          </a:prstGeom>
          <a:ln w="3175"/>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Wingdings" panose="05000000000000000000" pitchFamily="2" charset="2"/>
              <a:buChar char="ü"/>
            </a:pPr>
            <a:r>
              <a:rPr lang="en-US" sz="1600" b="1" dirty="0"/>
              <a:t>Dates</a:t>
            </a:r>
          </a:p>
          <a:p>
            <a:pPr marL="285750" indent="-285750">
              <a:buFont typeface="Wingdings" panose="05000000000000000000" pitchFamily="2" charset="2"/>
              <a:buChar char="ü"/>
            </a:pPr>
            <a:r>
              <a:rPr lang="en-US" sz="1600" b="1" dirty="0"/>
              <a:t>Deliverables</a:t>
            </a:r>
          </a:p>
          <a:p>
            <a:pPr marL="285750" indent="-285750">
              <a:buFont typeface="Wingdings" panose="05000000000000000000" pitchFamily="2" charset="2"/>
              <a:buChar char="ü"/>
            </a:pPr>
            <a:r>
              <a:rPr lang="en-US" sz="1600" b="1" dirty="0"/>
              <a:t>Dollars</a:t>
            </a:r>
          </a:p>
        </p:txBody>
      </p:sp>
      <p:sp>
        <p:nvSpPr>
          <p:cNvPr id="19" name="TextBox 18"/>
          <p:cNvSpPr txBox="1"/>
          <p:nvPr/>
        </p:nvSpPr>
        <p:spPr>
          <a:xfrm>
            <a:off x="119815" y="2921803"/>
            <a:ext cx="2692400" cy="1200329"/>
          </a:xfrm>
          <a:prstGeom prst="rect">
            <a:avLst/>
          </a:prstGeom>
          <a:noFill/>
        </p:spPr>
        <p:txBody>
          <a:bodyPr wrap="square" rtlCol="0">
            <a:spAutoFit/>
          </a:bodyPr>
          <a:lstStyle/>
          <a:p>
            <a:pPr algn="ctr"/>
            <a:r>
              <a:rPr lang="en-US" sz="2400" i="1" dirty="0">
                <a:solidFill>
                  <a:schemeClr val="tx2"/>
                </a:solidFill>
                <a:latin typeface="Times New Roman" panose="02020603050405020304" pitchFamily="18" charset="0"/>
                <a:cs typeface="Times New Roman" panose="02020603050405020304" pitchFamily="18" charset="0"/>
              </a:rPr>
              <a:t>~ Good, Fast, or Cheap: You Can Only Pick Two</a:t>
            </a:r>
          </a:p>
        </p:txBody>
      </p:sp>
      <p:sp>
        <p:nvSpPr>
          <p:cNvPr id="2" name="Isosceles Triangle 1"/>
          <p:cNvSpPr/>
          <p:nvPr/>
        </p:nvSpPr>
        <p:spPr>
          <a:xfrm>
            <a:off x="3205350" y="1238529"/>
            <a:ext cx="2743200" cy="2488345"/>
          </a:xfrm>
          <a:prstGeom prst="triangle">
            <a:avLst>
              <a:gd name="adj" fmla="val 495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p:cNvSpPr txBox="1">
            <a:spLocks/>
          </p:cNvSpPr>
          <p:nvPr/>
        </p:nvSpPr>
        <p:spPr>
          <a:xfrm>
            <a:off x="1320989" y="63942"/>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Triple Constraints</a:t>
            </a:r>
            <a:endParaRPr lang="en-US" sz="3200" dirty="0">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2"/>
          </p:nvPr>
        </p:nvSpPr>
        <p:spPr/>
        <p:txBody>
          <a:bodyPr/>
          <a:lstStyle/>
          <a:p>
            <a:fld id="{18C842D8-58CA-4BF8-92A4-01276D9F6950}" type="slidenum">
              <a:rPr lang="en-US" smtClean="0"/>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CD0CF0-90CC-9C41-A77B-2776398A8C8B}" type="slidenum">
              <a:rPr lang="en-US" smtClean="0"/>
              <a:pPr/>
              <a:t>7</a:t>
            </a:fld>
            <a:endParaRPr lang="en-US"/>
          </a:p>
        </p:txBody>
      </p:sp>
      <p:sp>
        <p:nvSpPr>
          <p:cNvPr id="8" name="Title 1"/>
          <p:cNvSpPr>
            <a:spLocks noGrp="1"/>
          </p:cNvSpPr>
          <p:nvPr>
            <p:ph type="title"/>
          </p:nvPr>
        </p:nvSpPr>
        <p:spPr>
          <a:xfrm>
            <a:off x="628650" y="136524"/>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pic>
        <p:nvPicPr>
          <p:cNvPr id="7" name="Picture 2">
            <a:extLst>
              <a:ext uri="{FF2B5EF4-FFF2-40B4-BE49-F238E27FC236}">
                <a16:creationId xmlns:a16="http://schemas.microsoft.com/office/drawing/2014/main" id="{94C0B624-1D49-4CB5-8BBB-D8C811CBB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762000"/>
            <a:ext cx="5677675" cy="5095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9A4315B9-6762-4EBB-9BCA-CB695E303299}"/>
              </a:ext>
            </a:extLst>
          </p:cNvPr>
          <p:cNvSpPr txBox="1"/>
          <p:nvPr/>
        </p:nvSpPr>
        <p:spPr>
          <a:xfrm>
            <a:off x="3581400" y="5780187"/>
            <a:ext cx="2133600" cy="276999"/>
          </a:xfrm>
          <a:prstGeom prst="rect">
            <a:avLst/>
          </a:prstGeom>
          <a:noFill/>
        </p:spPr>
        <p:txBody>
          <a:bodyPr wrap="square" rtlCol="0">
            <a:spAutoFit/>
          </a:bodyPr>
          <a:lstStyle/>
          <a:p>
            <a:r>
              <a:rPr lang="en-US" sz="1200" dirty="0"/>
              <a:t>Roger Ping: Art of Data Science</a:t>
            </a:r>
          </a:p>
        </p:txBody>
      </p:sp>
    </p:spTree>
    <p:extLst>
      <p:ext uri="{BB962C8B-B14F-4D97-AF65-F5344CB8AC3E}">
        <p14:creationId xmlns:p14="http://schemas.microsoft.com/office/powerpoint/2010/main" val="41602245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drill instructo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drill instructo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Image result for drill instructo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Image result for drill instructo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Image result for drill instructo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Image result for drill instructor"/>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4" descr="Image result for drill instructor"/>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6" descr="Image result for drill instructor"/>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20" descr="Image result for drill instructor"/>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22" descr="Image result for drill instructor"/>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4" descr="Image result for drill instructor"/>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26" descr="Image result for drill instructor"/>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3429000" y="716255"/>
            <a:ext cx="5714999" cy="5109091"/>
          </a:xfrm>
          <a:prstGeom prst="rect">
            <a:avLst/>
          </a:prstGeom>
          <a:noFill/>
        </p:spPr>
        <p:txBody>
          <a:bodyPr wrap="square" rtlCol="0">
            <a:spAutoFit/>
          </a:bodyPr>
          <a:lstStyle/>
          <a:p>
            <a:pPr marL="457200" indent="-457200">
              <a:buFont typeface="Wingdings" panose="05000000000000000000" pitchFamily="2" charset="2"/>
              <a:buChar char="v"/>
            </a:pPr>
            <a:r>
              <a:rPr lang="en-US" sz="2700" dirty="0">
                <a:solidFill>
                  <a:srgbClr val="002060"/>
                </a:solidFill>
                <a:latin typeface="Times New Roman" panose="02020603050405020304" pitchFamily="18" charset="0"/>
                <a:cs typeface="Times New Roman" panose="02020603050405020304" pitchFamily="18" charset="0"/>
              </a:rPr>
              <a:t>Clear agreement at outset of the project</a:t>
            </a:r>
          </a:p>
          <a:p>
            <a:endParaRPr lang="en-US" sz="1100" dirty="0">
              <a:solidFill>
                <a:srgbClr val="002060"/>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en-US" sz="2700" dirty="0">
                <a:solidFill>
                  <a:srgbClr val="002060"/>
                </a:solidFill>
                <a:latin typeface="Times New Roman" panose="02020603050405020304" pitchFamily="18" charset="0"/>
                <a:cs typeface="Times New Roman" panose="02020603050405020304" pitchFamily="18" charset="0"/>
              </a:rPr>
              <a:t>Good communications</a:t>
            </a:r>
          </a:p>
          <a:p>
            <a:endParaRPr lang="en-US" sz="1200" dirty="0">
              <a:solidFill>
                <a:srgbClr val="002060"/>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en-US" sz="2700" dirty="0">
                <a:solidFill>
                  <a:srgbClr val="002060"/>
                </a:solidFill>
                <a:latin typeface="Times New Roman" panose="02020603050405020304" pitchFamily="18" charset="0"/>
                <a:cs typeface="Times New Roman" panose="02020603050405020304" pitchFamily="18" charset="0"/>
              </a:rPr>
              <a:t>Groundwork/Realistic Expectations</a:t>
            </a:r>
          </a:p>
          <a:p>
            <a:endParaRPr lang="en-US" sz="1200" dirty="0">
              <a:solidFill>
                <a:srgbClr val="002060"/>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en-US" sz="2700" dirty="0">
                <a:solidFill>
                  <a:srgbClr val="002060"/>
                </a:solidFill>
                <a:latin typeface="Times New Roman" panose="02020603050405020304" pitchFamily="18" charset="0"/>
                <a:cs typeface="Times New Roman" panose="02020603050405020304" pitchFamily="18" charset="0"/>
              </a:rPr>
              <a:t>Thoughtful Project Plan</a:t>
            </a:r>
          </a:p>
          <a:p>
            <a:endParaRPr lang="en-US" sz="1200" dirty="0">
              <a:solidFill>
                <a:srgbClr val="002060"/>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en-US" sz="2700" dirty="0">
                <a:solidFill>
                  <a:srgbClr val="002060"/>
                </a:solidFill>
                <a:latin typeface="Times New Roman" panose="02020603050405020304" pitchFamily="18" charset="0"/>
                <a:cs typeface="Times New Roman" panose="02020603050405020304" pitchFamily="18" charset="0"/>
              </a:rPr>
              <a:t>Knowledgeable team members</a:t>
            </a:r>
          </a:p>
          <a:p>
            <a:endParaRPr lang="en-US" sz="1200" dirty="0">
              <a:solidFill>
                <a:srgbClr val="002060"/>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en-US" sz="2700" dirty="0">
                <a:solidFill>
                  <a:srgbClr val="002060"/>
                </a:solidFill>
                <a:latin typeface="Times New Roman" panose="02020603050405020304" pitchFamily="18" charset="0"/>
                <a:cs typeface="Times New Roman" panose="02020603050405020304" pitchFamily="18" charset="0"/>
              </a:rPr>
              <a:t>Avoiding Scope Creep</a:t>
            </a:r>
          </a:p>
          <a:p>
            <a:endParaRPr lang="en-US" sz="1200" dirty="0">
              <a:solidFill>
                <a:srgbClr val="002060"/>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en-US" sz="2700" dirty="0">
                <a:solidFill>
                  <a:srgbClr val="002060"/>
                </a:solidFill>
                <a:latin typeface="Times New Roman" panose="02020603050405020304" pitchFamily="18" charset="0"/>
                <a:cs typeface="Times New Roman" panose="02020603050405020304" pitchFamily="18" charset="0"/>
              </a:rPr>
              <a:t>Saying No</a:t>
            </a:r>
          </a:p>
          <a:p>
            <a:endParaRPr lang="en-US" sz="1200" dirty="0">
              <a:solidFill>
                <a:srgbClr val="002060"/>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en-US" sz="2700" dirty="0">
                <a:solidFill>
                  <a:srgbClr val="002060"/>
                </a:solidFill>
                <a:latin typeface="Times New Roman" panose="02020603050405020304" pitchFamily="18" charset="0"/>
                <a:cs typeface="Times New Roman" panose="02020603050405020304" pitchFamily="18" charset="0"/>
              </a:rPr>
              <a:t>Project Closeout</a:t>
            </a:r>
          </a:p>
        </p:txBody>
      </p:sp>
      <p:sp>
        <p:nvSpPr>
          <p:cNvPr id="9" name="AutoShape 2" descr="Image result for calm journey"/>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4" name="Picture 4" descr="Image result for calm journey"/>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r="9358"/>
          <a:stretch/>
        </p:blipFill>
        <p:spPr bwMode="auto">
          <a:xfrm>
            <a:off x="326290" y="1143001"/>
            <a:ext cx="2645510" cy="291214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Keys to Success</a:t>
            </a:r>
            <a:endParaRPr lang="en-US" sz="3200" dirty="0">
              <a:latin typeface="Arial" panose="020B060402020202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p>
            <a:fld id="{18C842D8-58CA-4BF8-92A4-01276D9F6950}" type="slidenum">
              <a:rPr lang="en-US" smtClean="0"/>
              <a:t>70</a:t>
            </a:fld>
            <a:endParaRPr lang="en-US"/>
          </a:p>
        </p:txBody>
      </p:sp>
    </p:spTree>
    <p:extLst>
      <p:ext uri="{BB962C8B-B14F-4D97-AF65-F5344CB8AC3E}">
        <p14:creationId xmlns:p14="http://schemas.microsoft.com/office/powerpoint/2010/main" val="207500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drill instructo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drill instructo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Image result for drill instructo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Image result for drill instructo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Image result for drill instructo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Image result for drill instructor"/>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4" descr="Image result for drill instructor"/>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6" descr="Image result for drill instructor"/>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20" descr="Image result for drill instructor"/>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22" descr="Image result for drill instructor"/>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4" descr="Image result for drill instructor"/>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26" descr="Image result for drill instructor"/>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Image result for calm journey"/>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Title 1"/>
          <p:cNvSpPr txBox="1">
            <a:spLocks/>
          </p:cNvSpPr>
          <p:nvPr/>
        </p:nvSpPr>
        <p:spPr>
          <a:xfrm>
            <a:off x="1241425" y="149277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Methods</a:t>
            </a:r>
            <a:endParaRPr lang="en-US" sz="3200" dirty="0">
              <a:latin typeface="Arial" panose="020B060402020202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p>
            <a:fld id="{18C842D8-58CA-4BF8-92A4-01276D9F6950}" type="slidenum">
              <a:rPr lang="en-US" smtClean="0"/>
              <a:t>71</a:t>
            </a:fld>
            <a:endParaRPr lang="en-US"/>
          </a:p>
        </p:txBody>
      </p:sp>
    </p:spTree>
    <p:extLst>
      <p:ext uri="{BB962C8B-B14F-4D97-AF65-F5344CB8AC3E}">
        <p14:creationId xmlns:p14="http://schemas.microsoft.com/office/powerpoint/2010/main" val="216981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drill instructo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drill instructo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Image result for drill instructo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Image result for drill instructo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Image result for drill instructo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Image result for drill instructor"/>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4" descr="Image result for drill instructor"/>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6" descr="Image result for drill instructor"/>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20" descr="Image result for drill instructor"/>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22" descr="Image result for drill instructor"/>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4" descr="Image result for drill instructor"/>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26" descr="Image result for drill instructor"/>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172992" y="708545"/>
            <a:ext cx="8590008" cy="923330"/>
          </a:xfrm>
          <a:prstGeom prst="rect">
            <a:avLst/>
          </a:prstGeom>
          <a:noFill/>
        </p:spPr>
        <p:txBody>
          <a:bodyPr wrap="square" rtlCol="0">
            <a:spAutoFit/>
          </a:bodyPr>
          <a:lstStyle/>
          <a:p>
            <a:pPr marL="457200" indent="-457200">
              <a:buFont typeface="Wingdings" panose="05000000000000000000" pitchFamily="2" charset="2"/>
              <a:buChar char="v"/>
            </a:pPr>
            <a:r>
              <a:rPr lang="en-US" sz="2700" dirty="0">
                <a:solidFill>
                  <a:srgbClr val="002060"/>
                </a:solidFill>
                <a:latin typeface="Times New Roman" panose="02020603050405020304" pitchFamily="18" charset="0"/>
                <a:cs typeface="Times New Roman" panose="02020603050405020304" pitchFamily="18" charset="0"/>
              </a:rPr>
              <a:t>Waterfall is the typical linear approach to project management defined by sequential steps:  </a:t>
            </a:r>
          </a:p>
        </p:txBody>
      </p:sp>
      <p:sp>
        <p:nvSpPr>
          <p:cNvPr id="9" name="AutoShape 2" descr="Image result for calm journey"/>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Approaches: Waterfall and Agile</a:t>
            </a:r>
            <a:endParaRPr lang="en-US" sz="3200" dirty="0">
              <a:latin typeface="Arial" panose="020B0604020202020204" pitchFamily="34" charset="0"/>
              <a:ea typeface="+mn-ea"/>
              <a:cs typeface="Arial" panose="020B0604020202020204" pitchFamily="34" charset="0"/>
            </a:endParaRPr>
          </a:p>
        </p:txBody>
      </p:sp>
      <p:pic>
        <p:nvPicPr>
          <p:cNvPr id="1026" name="Picture 2" descr="Image result for waterfall project management pictur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718" y="1658554"/>
            <a:ext cx="9097282" cy="45007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5293" y="5834876"/>
            <a:ext cx="8025130" cy="276999"/>
          </a:xfrm>
          <a:prstGeom prst="rect">
            <a:avLst/>
          </a:prstGeom>
          <a:noFill/>
        </p:spPr>
        <p:txBody>
          <a:bodyPr wrap="square" rtlCol="0">
            <a:spAutoFit/>
          </a:bodyPr>
          <a:lstStyle/>
          <a:p>
            <a:r>
              <a:rPr lang="en-US" sz="1200" dirty="0"/>
              <a:t>Source: https://www.orangescrum.com/tutorial/introduction-to-project-management/project-management-methodologies</a:t>
            </a:r>
          </a:p>
        </p:txBody>
      </p:sp>
      <p:sp>
        <p:nvSpPr>
          <p:cNvPr id="17" name="Slide Number Placeholder 16"/>
          <p:cNvSpPr>
            <a:spLocks noGrp="1"/>
          </p:cNvSpPr>
          <p:nvPr>
            <p:ph type="sldNum" sz="quarter" idx="12"/>
          </p:nvPr>
        </p:nvSpPr>
        <p:spPr/>
        <p:txBody>
          <a:bodyPr/>
          <a:lstStyle/>
          <a:p>
            <a:fld id="{18C842D8-58CA-4BF8-92A4-01276D9F6950}" type="slidenum">
              <a:rPr lang="en-US" smtClean="0"/>
              <a:t>72</a:t>
            </a:fld>
            <a:endParaRPr lang="en-US"/>
          </a:p>
        </p:txBody>
      </p:sp>
    </p:spTree>
    <p:extLst>
      <p:ext uri="{BB962C8B-B14F-4D97-AF65-F5344CB8AC3E}">
        <p14:creationId xmlns:p14="http://schemas.microsoft.com/office/powerpoint/2010/main" val="13322833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drill instructo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drill instructo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Image result for drill instructo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Image result for drill instructo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Image result for drill instructo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Image result for drill instructor"/>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4" descr="Image result for drill instructor"/>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6" descr="Image result for drill instructor"/>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20" descr="Image result for drill instructor"/>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22" descr="Image result for drill instructor"/>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4" descr="Image result for drill instructor"/>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26" descr="Image result for drill instructor"/>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172992" y="708545"/>
            <a:ext cx="8590008" cy="923330"/>
          </a:xfrm>
          <a:prstGeom prst="rect">
            <a:avLst/>
          </a:prstGeom>
          <a:noFill/>
        </p:spPr>
        <p:txBody>
          <a:bodyPr wrap="square" rtlCol="0">
            <a:spAutoFit/>
          </a:bodyPr>
          <a:lstStyle/>
          <a:p>
            <a:pPr marL="457200" indent="-457200">
              <a:buFont typeface="Wingdings" panose="05000000000000000000" pitchFamily="2" charset="2"/>
              <a:buChar char="v"/>
            </a:pPr>
            <a:r>
              <a:rPr lang="en-US" sz="2700" dirty="0">
                <a:solidFill>
                  <a:srgbClr val="002060"/>
                </a:solidFill>
                <a:latin typeface="Times New Roman" panose="02020603050405020304" pitchFamily="18" charset="0"/>
                <a:cs typeface="Times New Roman" panose="02020603050405020304" pitchFamily="18" charset="0"/>
              </a:rPr>
              <a:t>Agile instead comprised of “sprints” designed around key components of the project. </a:t>
            </a:r>
          </a:p>
        </p:txBody>
      </p:sp>
      <p:sp>
        <p:nvSpPr>
          <p:cNvPr id="9" name="AutoShape 2" descr="Image result for calm journey"/>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Approaches: Waterfall and Agile</a:t>
            </a:r>
            <a:endParaRPr lang="en-US" sz="3200" dirty="0">
              <a:latin typeface="Arial" panose="020B0604020202020204" pitchFamily="34" charset="0"/>
              <a:ea typeface="+mn-ea"/>
              <a:cs typeface="Arial" panose="020B0604020202020204" pitchFamily="34" charset="0"/>
            </a:endParaRPr>
          </a:p>
        </p:txBody>
      </p:sp>
      <p:sp>
        <p:nvSpPr>
          <p:cNvPr id="7" name="TextBox 6"/>
          <p:cNvSpPr txBox="1"/>
          <p:nvPr/>
        </p:nvSpPr>
        <p:spPr>
          <a:xfrm>
            <a:off x="76200" y="5872456"/>
            <a:ext cx="8025130" cy="276999"/>
          </a:xfrm>
          <a:prstGeom prst="rect">
            <a:avLst/>
          </a:prstGeom>
          <a:noFill/>
        </p:spPr>
        <p:txBody>
          <a:bodyPr wrap="square" rtlCol="0">
            <a:spAutoFit/>
          </a:bodyPr>
          <a:lstStyle/>
          <a:p>
            <a:r>
              <a:rPr lang="en-US" sz="1200" dirty="0"/>
              <a:t>Source: https://www.orangescrum.com/tutorial/introduction-to-project-management/project-management-methodologies</a:t>
            </a:r>
          </a:p>
        </p:txBody>
      </p:sp>
      <p:pic>
        <p:nvPicPr>
          <p:cNvPr id="2050" name="Picture 2" descr="Image result for agile project management pictures"/>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600200"/>
            <a:ext cx="9143999" cy="4314465"/>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16"/>
          <p:cNvSpPr>
            <a:spLocks noGrp="1"/>
          </p:cNvSpPr>
          <p:nvPr>
            <p:ph type="sldNum" sz="quarter" idx="12"/>
          </p:nvPr>
        </p:nvSpPr>
        <p:spPr/>
        <p:txBody>
          <a:bodyPr/>
          <a:lstStyle/>
          <a:p>
            <a:fld id="{18C842D8-58CA-4BF8-92A4-01276D9F6950}" type="slidenum">
              <a:rPr lang="en-US" smtClean="0"/>
              <a:t>73</a:t>
            </a:fld>
            <a:endParaRPr lang="en-US"/>
          </a:p>
        </p:txBody>
      </p:sp>
    </p:spTree>
    <p:extLst>
      <p:ext uri="{BB962C8B-B14F-4D97-AF65-F5344CB8AC3E}">
        <p14:creationId xmlns:p14="http://schemas.microsoft.com/office/powerpoint/2010/main" val="11333123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agile project management pictures"/>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604646"/>
            <a:ext cx="9296400" cy="571995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Image result for drill instructo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drill instructo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Image result for drill instructo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Image result for drill instructo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Image result for drill instructor"/>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Image result for drill instructor"/>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4" descr="Image result for drill instructor"/>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6" descr="Image result for drill instructor"/>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20" descr="Image result for drill instructor"/>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22" descr="Image result for drill instructor"/>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4" descr="Image result for drill instructor"/>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26" descr="Image result for drill instructor"/>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Image result for calm journey"/>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Approaches: Waterfall and Agile</a:t>
            </a:r>
            <a:endParaRPr lang="en-US" sz="3200" dirty="0">
              <a:latin typeface="Arial" panose="020B0604020202020204" pitchFamily="34" charset="0"/>
              <a:ea typeface="+mn-ea"/>
              <a:cs typeface="Arial" panose="020B0604020202020204" pitchFamily="34" charset="0"/>
            </a:endParaRPr>
          </a:p>
        </p:txBody>
      </p:sp>
      <p:sp>
        <p:nvSpPr>
          <p:cNvPr id="7" name="TextBox 6"/>
          <p:cNvSpPr txBox="1"/>
          <p:nvPr/>
        </p:nvSpPr>
        <p:spPr>
          <a:xfrm>
            <a:off x="310152" y="6464108"/>
            <a:ext cx="8025130" cy="276999"/>
          </a:xfrm>
          <a:prstGeom prst="rect">
            <a:avLst/>
          </a:prstGeom>
          <a:noFill/>
        </p:spPr>
        <p:txBody>
          <a:bodyPr wrap="square" rtlCol="0">
            <a:spAutoFit/>
          </a:bodyPr>
          <a:lstStyle/>
          <a:p>
            <a:r>
              <a:rPr lang="en-US" sz="1200" dirty="0"/>
              <a:t>Source: https://www.centriq.com/blog/why-it-professionals-need-to-learn-agile-project-management/</a:t>
            </a:r>
          </a:p>
        </p:txBody>
      </p:sp>
      <p:sp>
        <p:nvSpPr>
          <p:cNvPr id="2" name="Slide Number Placeholder 1"/>
          <p:cNvSpPr>
            <a:spLocks noGrp="1"/>
          </p:cNvSpPr>
          <p:nvPr>
            <p:ph type="sldNum" sz="quarter" idx="12"/>
          </p:nvPr>
        </p:nvSpPr>
        <p:spPr/>
        <p:txBody>
          <a:bodyPr/>
          <a:lstStyle/>
          <a:p>
            <a:fld id="{18C842D8-58CA-4BF8-92A4-01276D9F6950}" type="slidenum">
              <a:rPr lang="en-US" smtClean="0"/>
              <a:t>74</a:t>
            </a:fld>
            <a:endParaRPr lang="en-US"/>
          </a:p>
        </p:txBody>
      </p:sp>
    </p:spTree>
    <p:extLst>
      <p:ext uri="{BB962C8B-B14F-4D97-AF65-F5344CB8AC3E}">
        <p14:creationId xmlns:p14="http://schemas.microsoft.com/office/powerpoint/2010/main" val="4078570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Agile Methods</a:t>
            </a:r>
            <a:endParaRPr lang="en-US" sz="3200" dirty="0">
              <a:latin typeface="Arial" panose="020B0604020202020204" pitchFamily="34" charset="0"/>
              <a:ea typeface="+mn-ea"/>
              <a:cs typeface="Arial" panose="020B0604020202020204" pitchFamily="34" charset="0"/>
            </a:endParaRPr>
          </a:p>
        </p:txBody>
      </p:sp>
      <p:pic>
        <p:nvPicPr>
          <p:cNvPr id="4098" name="Picture 2" descr="Graphic by Lynne Cazaly reproduced with permission"/>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655900"/>
            <a:ext cx="9067800" cy="55892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81000" y="6404067"/>
            <a:ext cx="8025130" cy="461665"/>
          </a:xfrm>
          <a:prstGeom prst="rect">
            <a:avLst/>
          </a:prstGeom>
          <a:noFill/>
        </p:spPr>
        <p:txBody>
          <a:bodyPr wrap="square" rtlCol="0">
            <a:spAutoFit/>
          </a:bodyPr>
          <a:lstStyle/>
          <a:p>
            <a:r>
              <a:rPr lang="en-US" sz="1200" dirty="0"/>
              <a:t>Graphic by Lynne </a:t>
            </a:r>
            <a:r>
              <a:rPr lang="en-US" sz="1200" dirty="0" err="1"/>
              <a:t>Cazaly</a:t>
            </a:r>
            <a:r>
              <a:rPr lang="en-US" sz="1200" dirty="0"/>
              <a:t> from a talk by Craig Smith: Slides and video are available here: https://craigsmith.id.au/2015/12/03/yow-2015-40-agile-methods-in-40-minutes/</a:t>
            </a:r>
            <a:endParaRPr lang="en-US" sz="1000" dirty="0"/>
          </a:p>
        </p:txBody>
      </p:sp>
      <p:sp>
        <p:nvSpPr>
          <p:cNvPr id="2" name="Slide Number Placeholder 1"/>
          <p:cNvSpPr>
            <a:spLocks noGrp="1"/>
          </p:cNvSpPr>
          <p:nvPr>
            <p:ph type="sldNum" sz="quarter" idx="12"/>
          </p:nvPr>
        </p:nvSpPr>
        <p:spPr/>
        <p:txBody>
          <a:bodyPr/>
          <a:lstStyle/>
          <a:p>
            <a:fld id="{18C842D8-58CA-4BF8-92A4-01276D9F6950}" type="slidenum">
              <a:rPr lang="en-US" smtClean="0"/>
              <a:t>75</a:t>
            </a:fld>
            <a:endParaRPr lang="en-US"/>
          </a:p>
        </p:txBody>
      </p:sp>
      <p:sp>
        <p:nvSpPr>
          <p:cNvPr id="3" name="Rectangle 2"/>
          <p:cNvSpPr/>
          <p:nvPr/>
        </p:nvSpPr>
        <p:spPr>
          <a:xfrm>
            <a:off x="1752600" y="762000"/>
            <a:ext cx="1524000" cy="990600"/>
          </a:xfrm>
          <a:prstGeom prst="rect">
            <a:avLst/>
          </a:prstGeom>
          <a:solidFill>
            <a:srgbClr val="FFFF00">
              <a:alpha val="1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158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3948" y="652200"/>
            <a:ext cx="9113795" cy="4447371"/>
          </a:xfrm>
          <a:prstGeom prst="rect">
            <a:avLst/>
          </a:prstGeom>
          <a:noFill/>
        </p:spPr>
        <p:txBody>
          <a:bodyPr wrap="square" rtlCol="0">
            <a:spAutoFit/>
          </a:bodyPr>
          <a:lstStyle/>
          <a:p>
            <a:pPr marL="457200" indent="-457200">
              <a:spcAft>
                <a:spcPts val="1800"/>
              </a:spcAft>
              <a:buFont typeface="Wingdings" panose="05000000000000000000" pitchFamily="2" charset="2"/>
              <a:buChar char="v"/>
            </a:pPr>
            <a:r>
              <a:rPr lang="en-US" sz="2600" dirty="0">
                <a:solidFill>
                  <a:srgbClr val="002060"/>
                </a:solidFill>
                <a:latin typeface="Times New Roman" panose="02020603050405020304" pitchFamily="18" charset="0"/>
                <a:cs typeface="Times New Roman" panose="02020603050405020304" pitchFamily="18" charset="0"/>
              </a:rPr>
              <a:t>System to rapidly iterate to allow for quick adoption to change</a:t>
            </a:r>
          </a:p>
          <a:p>
            <a:pPr marL="457200" indent="-457200">
              <a:spcAft>
                <a:spcPts val="1800"/>
              </a:spcAft>
              <a:buFont typeface="Wingdings" panose="05000000000000000000" pitchFamily="2" charset="2"/>
              <a:buChar char="v"/>
            </a:pPr>
            <a:r>
              <a:rPr lang="en-US" sz="2600" dirty="0">
                <a:solidFill>
                  <a:srgbClr val="002060"/>
                </a:solidFill>
                <a:latin typeface="Times New Roman" panose="02020603050405020304" pitchFamily="18" charset="0"/>
                <a:cs typeface="Times New Roman" panose="02020603050405020304" pitchFamily="18" charset="0"/>
              </a:rPr>
              <a:t>Small dynamic teams</a:t>
            </a:r>
          </a:p>
          <a:p>
            <a:pPr marL="457200" indent="-457200">
              <a:spcAft>
                <a:spcPts val="1800"/>
              </a:spcAft>
              <a:buFont typeface="Wingdings" panose="05000000000000000000" pitchFamily="2" charset="2"/>
              <a:buChar char="v"/>
            </a:pPr>
            <a:r>
              <a:rPr lang="en-US" sz="2600" dirty="0">
                <a:solidFill>
                  <a:srgbClr val="002060"/>
                </a:solidFill>
                <a:latin typeface="Times New Roman" panose="02020603050405020304" pitchFamily="18" charset="0"/>
                <a:cs typeface="Times New Roman" panose="02020603050405020304" pitchFamily="18" charset="0"/>
              </a:rPr>
              <a:t>Individuals and interactions are critical</a:t>
            </a:r>
          </a:p>
          <a:p>
            <a:pPr marL="457200" indent="-457200">
              <a:spcAft>
                <a:spcPts val="1800"/>
              </a:spcAft>
              <a:buFont typeface="Wingdings" panose="05000000000000000000" pitchFamily="2" charset="2"/>
              <a:buChar char="v"/>
            </a:pPr>
            <a:r>
              <a:rPr lang="en-US" sz="2600" dirty="0">
                <a:solidFill>
                  <a:srgbClr val="002060"/>
                </a:solidFill>
                <a:latin typeface="Times New Roman" panose="02020603050405020304" pitchFamily="18" charset="0"/>
                <a:cs typeface="Times New Roman" panose="02020603050405020304" pitchFamily="18" charset="0"/>
              </a:rPr>
              <a:t>Continuous collaboration with the customers or stakeholders </a:t>
            </a:r>
          </a:p>
          <a:p>
            <a:pPr marL="457200" indent="-457200">
              <a:spcAft>
                <a:spcPts val="1800"/>
              </a:spcAft>
              <a:buFont typeface="Wingdings" panose="05000000000000000000" pitchFamily="2" charset="2"/>
              <a:buChar char="v"/>
            </a:pPr>
            <a:r>
              <a:rPr lang="en-US" sz="2600" dirty="0">
                <a:solidFill>
                  <a:srgbClr val="002060"/>
                </a:solidFill>
                <a:latin typeface="Times New Roman" panose="02020603050405020304" pitchFamily="18" charset="0"/>
                <a:cs typeface="Times New Roman" panose="02020603050405020304" pitchFamily="18" charset="0"/>
              </a:rPr>
              <a:t>Not about getting more work done faster,  instead we want to get more value with less work</a:t>
            </a:r>
            <a:br>
              <a:rPr lang="en-US" sz="2600" dirty="0">
                <a:solidFill>
                  <a:srgbClr val="002060"/>
                </a:solidFill>
                <a:latin typeface="Times New Roman" panose="02020603050405020304" pitchFamily="18" charset="0"/>
                <a:cs typeface="Times New Roman" panose="02020603050405020304" pitchFamily="18" charset="0"/>
              </a:rPr>
            </a:br>
            <a:endParaRPr lang="en-US" sz="2600" dirty="0">
              <a:solidFill>
                <a:srgbClr val="002060"/>
              </a:solidFill>
              <a:latin typeface="Times New Roman" panose="02020603050405020304" pitchFamily="18" charset="0"/>
              <a:cs typeface="Times New Roman" panose="02020603050405020304" pitchFamily="18" charset="0"/>
            </a:endParaRPr>
          </a:p>
          <a:p>
            <a:pPr marL="457200" indent="-457200">
              <a:spcAft>
                <a:spcPts val="1800"/>
              </a:spcAft>
              <a:buFont typeface="Wingdings" panose="05000000000000000000" pitchFamily="2" charset="2"/>
              <a:buChar char="v"/>
            </a:pPr>
            <a:endParaRPr lang="en-US" sz="2600" dirty="0">
              <a:solidFill>
                <a:srgbClr val="002060"/>
              </a:solidFill>
              <a:latin typeface="Times New Roman" panose="02020603050405020304" pitchFamily="18" charset="0"/>
              <a:cs typeface="Times New Roman" panose="02020603050405020304" pitchFamily="18" charset="0"/>
            </a:endParaRPr>
          </a:p>
        </p:txBody>
      </p:sp>
      <p:sp>
        <p:nvSpPr>
          <p:cNvPr id="9"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Agile Methods</a:t>
            </a:r>
            <a:endParaRPr lang="en-US" sz="3200" dirty="0">
              <a:latin typeface="Arial" panose="020B0604020202020204" pitchFamily="34" charset="0"/>
              <a:ea typeface="+mn-ea"/>
              <a:cs typeface="Arial" panose="020B0604020202020204" pitchFamily="34" charset="0"/>
            </a:endParaRPr>
          </a:p>
        </p:txBody>
      </p:sp>
      <p:sp>
        <p:nvSpPr>
          <p:cNvPr id="2" name="Slide Number Placeholder 1"/>
          <p:cNvSpPr>
            <a:spLocks noGrp="1"/>
          </p:cNvSpPr>
          <p:nvPr>
            <p:ph type="sldNum" sz="quarter" idx="12"/>
          </p:nvPr>
        </p:nvSpPr>
        <p:spPr/>
        <p:txBody>
          <a:bodyPr/>
          <a:lstStyle/>
          <a:p>
            <a:fld id="{18C842D8-58CA-4BF8-92A4-01276D9F6950}" type="slidenum">
              <a:rPr lang="en-US" smtClean="0"/>
              <a:t>76</a:t>
            </a:fld>
            <a:endParaRPr lang="en-US"/>
          </a:p>
        </p:txBody>
      </p:sp>
    </p:spTree>
    <p:extLst>
      <p:ext uri="{BB962C8B-B14F-4D97-AF65-F5344CB8AC3E}">
        <p14:creationId xmlns:p14="http://schemas.microsoft.com/office/powerpoint/2010/main" val="395640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1000"/>
                                        <p:tgtEl>
                                          <p:spTgt spid="10">
                                            <p:txEl>
                                              <p:pRg st="1" end="1"/>
                                            </p:txEl>
                                          </p:spTgt>
                                        </p:tgtEl>
                                      </p:cBhvr>
                                    </p:animEffect>
                                    <p:anim calcmode="lin" valueType="num">
                                      <p:cBhvr>
                                        <p:cTn id="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animEffect transition="in" filter="fade">
                                      <p:cBhvr>
                                        <p:cTn id="14" dur="1000"/>
                                        <p:tgtEl>
                                          <p:spTgt spid="10">
                                            <p:txEl>
                                              <p:pRg st="2" end="2"/>
                                            </p:txEl>
                                          </p:spTgt>
                                        </p:tgtEl>
                                      </p:cBhvr>
                                    </p:animEffect>
                                    <p:anim calcmode="lin" valueType="num">
                                      <p:cBhvr>
                                        <p:cTn id="15"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1000"/>
                                        <p:tgtEl>
                                          <p:spTgt spid="10">
                                            <p:txEl>
                                              <p:pRg st="3" end="3"/>
                                            </p:txEl>
                                          </p:spTgt>
                                        </p:tgtEl>
                                      </p:cBhvr>
                                    </p:animEffect>
                                    <p:anim calcmode="lin" valueType="num">
                                      <p:cBhvr>
                                        <p:cTn id="22"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1000"/>
                                        <p:tgtEl>
                                          <p:spTgt spid="10">
                                            <p:txEl>
                                              <p:pRg st="4" end="4"/>
                                            </p:txEl>
                                          </p:spTgt>
                                        </p:tgtEl>
                                      </p:cBhvr>
                                    </p:animEffect>
                                    <p:anim calcmode="lin" valueType="num">
                                      <p:cBhvr>
                                        <p:cTn id="29"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692611"/>
            <a:ext cx="8480188" cy="4616648"/>
          </a:xfrm>
          <a:prstGeom prst="rect">
            <a:avLst/>
          </a:prstGeom>
          <a:noFill/>
        </p:spPr>
        <p:txBody>
          <a:bodyPr wrap="square" rtlCol="0">
            <a:spAutoFit/>
          </a:bodyPr>
          <a:lstStyle/>
          <a:p>
            <a:pPr marL="457200" indent="-457200">
              <a:spcAft>
                <a:spcPts val="1800"/>
              </a:spcAft>
              <a:buFont typeface="Wingdings" panose="05000000000000000000" pitchFamily="2" charset="2"/>
              <a:buChar char="v"/>
            </a:pPr>
            <a:r>
              <a:rPr lang="en-US" sz="2600" dirty="0">
                <a:solidFill>
                  <a:srgbClr val="002060"/>
                </a:solidFill>
                <a:latin typeface="Times New Roman" panose="02020603050405020304" pitchFamily="18" charset="0"/>
                <a:cs typeface="Times New Roman" panose="02020603050405020304" pitchFamily="18" charset="0"/>
              </a:rPr>
              <a:t>Supported by this idea of the minimum viable product (MVP) for your idea and then build out as necessary</a:t>
            </a:r>
          </a:p>
          <a:p>
            <a:pPr marL="914400" lvl="1" indent="-457200">
              <a:spcAft>
                <a:spcPts val="1800"/>
              </a:spcAft>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MVP to allow for the maximum amount of learning to take place at quick as possible</a:t>
            </a:r>
          </a:p>
          <a:p>
            <a:pPr marL="457200" indent="-457200">
              <a:spcAft>
                <a:spcPts val="1800"/>
              </a:spcAft>
              <a:buFont typeface="Wingdings" panose="05000000000000000000" pitchFamily="2" charset="2"/>
              <a:buChar char="v"/>
            </a:pPr>
            <a:r>
              <a:rPr lang="en-US" sz="2600" dirty="0">
                <a:solidFill>
                  <a:srgbClr val="002060"/>
                </a:solidFill>
                <a:latin typeface="Times New Roman" panose="02020603050405020304" pitchFamily="18" charset="0"/>
                <a:cs typeface="Times New Roman" panose="02020603050405020304" pitchFamily="18" charset="0"/>
              </a:rPr>
              <a:t>Think big and but plan small</a:t>
            </a:r>
          </a:p>
          <a:p>
            <a:pPr marL="457200" indent="-457200">
              <a:spcAft>
                <a:spcPts val="1800"/>
              </a:spcAft>
              <a:buFont typeface="Wingdings" panose="05000000000000000000" pitchFamily="2" charset="2"/>
              <a:buChar char="v"/>
            </a:pPr>
            <a:r>
              <a:rPr lang="en-US" sz="2600" dirty="0">
                <a:solidFill>
                  <a:srgbClr val="002060"/>
                </a:solidFill>
                <a:latin typeface="Times New Roman" panose="02020603050405020304" pitchFamily="18" charset="0"/>
                <a:cs typeface="Times New Roman" panose="02020603050405020304" pitchFamily="18" charset="0"/>
              </a:rPr>
              <a:t>Failing fast is key – “rapid iterative failure yields eventual success much faster”</a:t>
            </a:r>
            <a:r>
              <a:rPr lang="en-US" sz="2600" baseline="30000" dirty="0">
                <a:solidFill>
                  <a:srgbClr val="002060"/>
                </a:solidFill>
                <a:latin typeface="Times New Roman" panose="02020603050405020304" pitchFamily="18" charset="0"/>
                <a:cs typeface="Times New Roman" panose="02020603050405020304" pitchFamily="18" charset="0"/>
              </a:rPr>
              <a:t>1</a:t>
            </a:r>
            <a:br>
              <a:rPr lang="en-US" sz="2600" dirty="0">
                <a:solidFill>
                  <a:srgbClr val="002060"/>
                </a:solidFill>
                <a:latin typeface="Times New Roman" panose="02020603050405020304" pitchFamily="18" charset="0"/>
                <a:cs typeface="Times New Roman" panose="02020603050405020304" pitchFamily="18" charset="0"/>
              </a:rPr>
            </a:br>
            <a:endParaRPr lang="en-US" sz="2600" dirty="0">
              <a:solidFill>
                <a:srgbClr val="002060"/>
              </a:solidFill>
              <a:latin typeface="Times New Roman" panose="02020603050405020304" pitchFamily="18" charset="0"/>
              <a:cs typeface="Times New Roman" panose="02020603050405020304" pitchFamily="18" charset="0"/>
            </a:endParaRPr>
          </a:p>
          <a:p>
            <a:pPr marL="457200" indent="-457200">
              <a:spcAft>
                <a:spcPts val="1800"/>
              </a:spcAft>
              <a:buFont typeface="Wingdings" panose="05000000000000000000" pitchFamily="2" charset="2"/>
              <a:buChar char="v"/>
            </a:pPr>
            <a:endParaRPr lang="en-US" sz="2600" dirty="0">
              <a:solidFill>
                <a:srgbClr val="002060"/>
              </a:solidFill>
              <a:latin typeface="Times New Roman" panose="02020603050405020304" pitchFamily="18" charset="0"/>
              <a:cs typeface="Times New Roman" panose="02020603050405020304" pitchFamily="18" charset="0"/>
            </a:endParaRPr>
          </a:p>
        </p:txBody>
      </p:sp>
      <p:sp>
        <p:nvSpPr>
          <p:cNvPr id="9"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Agile Methods</a:t>
            </a:r>
            <a:endParaRPr lang="en-US" sz="3200" dirty="0">
              <a:latin typeface="Arial" panose="020B0604020202020204" pitchFamily="34" charset="0"/>
              <a:ea typeface="+mn-ea"/>
              <a:cs typeface="Arial" panose="020B0604020202020204" pitchFamily="34" charset="0"/>
            </a:endParaRPr>
          </a:p>
        </p:txBody>
      </p:sp>
      <p:sp>
        <p:nvSpPr>
          <p:cNvPr id="7" name="TextBox 6"/>
          <p:cNvSpPr txBox="1"/>
          <p:nvPr/>
        </p:nvSpPr>
        <p:spPr>
          <a:xfrm>
            <a:off x="152400" y="6217850"/>
            <a:ext cx="8480188" cy="276999"/>
          </a:xfrm>
          <a:prstGeom prst="rect">
            <a:avLst/>
          </a:prstGeom>
          <a:noFill/>
        </p:spPr>
        <p:txBody>
          <a:bodyPr wrap="square" rtlCol="0">
            <a:spAutoFit/>
          </a:bodyPr>
          <a:lstStyle/>
          <a:p>
            <a:pPr>
              <a:spcAft>
                <a:spcPts val="1800"/>
              </a:spcAft>
            </a:pPr>
            <a:r>
              <a:rPr lang="en-US" sz="1200" baseline="30000" dirty="0">
                <a:solidFill>
                  <a:schemeClr val="tx2"/>
                </a:solidFill>
                <a:latin typeface="Times New Roman" panose="02020603050405020304" pitchFamily="18" charset="0"/>
                <a:cs typeface="Times New Roman" panose="02020603050405020304" pitchFamily="18" charset="0"/>
              </a:rPr>
              <a:t>1  </a:t>
            </a:r>
            <a:r>
              <a:rPr lang="en-US" sz="1200" dirty="0" err="1">
                <a:solidFill>
                  <a:schemeClr val="tx2"/>
                </a:solidFill>
                <a:latin typeface="Times New Roman" panose="02020603050405020304" pitchFamily="18" charset="0"/>
                <a:cs typeface="Times New Roman" panose="02020603050405020304" pitchFamily="18" charset="0"/>
              </a:rPr>
              <a:t>Maxmeister</a:t>
            </a:r>
            <a:r>
              <a:rPr lang="en-US" sz="1200" dirty="0">
                <a:solidFill>
                  <a:schemeClr val="tx2"/>
                </a:solidFill>
                <a:latin typeface="Times New Roman" panose="02020603050405020304" pitchFamily="18" charset="0"/>
                <a:cs typeface="Times New Roman" panose="02020603050405020304" pitchFamily="18" charset="0"/>
              </a:rPr>
              <a:t>, M. (2018).</a:t>
            </a:r>
            <a:r>
              <a:rPr lang="en-US" sz="1200" baseline="30000" dirty="0">
                <a:solidFill>
                  <a:schemeClr val="tx2"/>
                </a:solidFill>
                <a:latin typeface="Times New Roman" panose="02020603050405020304" pitchFamily="18" charset="0"/>
                <a:cs typeface="Times New Roman" panose="02020603050405020304" pitchFamily="18" charset="0"/>
              </a:rPr>
              <a:t> </a:t>
            </a:r>
            <a:r>
              <a:rPr lang="en-US" sz="1200" i="1" dirty="0">
                <a:solidFill>
                  <a:schemeClr val="tx2"/>
                </a:solidFill>
                <a:latin typeface="Times New Roman" panose="02020603050405020304" pitchFamily="18" charset="0"/>
                <a:cs typeface="Times New Roman" panose="02020603050405020304" pitchFamily="18" charset="0"/>
              </a:rPr>
              <a:t>Trello for Project Management</a:t>
            </a:r>
          </a:p>
        </p:txBody>
      </p:sp>
      <p:sp>
        <p:nvSpPr>
          <p:cNvPr id="2" name="Slide Number Placeholder 1"/>
          <p:cNvSpPr>
            <a:spLocks noGrp="1"/>
          </p:cNvSpPr>
          <p:nvPr>
            <p:ph type="sldNum" sz="quarter" idx="12"/>
          </p:nvPr>
        </p:nvSpPr>
        <p:spPr/>
        <p:txBody>
          <a:bodyPr/>
          <a:lstStyle/>
          <a:p>
            <a:fld id="{18C842D8-58CA-4BF8-92A4-01276D9F6950}" type="slidenum">
              <a:rPr lang="en-US" smtClean="0"/>
              <a:t>77</a:t>
            </a:fld>
            <a:endParaRPr lang="en-US"/>
          </a:p>
        </p:txBody>
      </p:sp>
    </p:spTree>
    <p:extLst>
      <p:ext uri="{BB962C8B-B14F-4D97-AF65-F5344CB8AC3E}">
        <p14:creationId xmlns:p14="http://schemas.microsoft.com/office/powerpoint/2010/main" val="258875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1000"/>
                                        <p:tgtEl>
                                          <p:spTgt spid="10">
                                            <p:txEl>
                                              <p:pRg st="2" end="2"/>
                                            </p:txEl>
                                          </p:spTgt>
                                        </p:tgtEl>
                                      </p:cBhvr>
                                    </p:animEffect>
                                    <p:anim calcmode="lin" valueType="num">
                                      <p:cBhvr>
                                        <p:cTn id="8"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3" end="3"/>
                                            </p:txEl>
                                          </p:spTgt>
                                        </p:tgtEl>
                                        <p:attrNameLst>
                                          <p:attrName>style.visibility</p:attrName>
                                        </p:attrNameLst>
                                      </p:cBhvr>
                                      <p:to>
                                        <p:strVal val="visible"/>
                                      </p:to>
                                    </p:set>
                                    <p:animEffect transition="in" filter="fade">
                                      <p:cBhvr>
                                        <p:cTn id="14" dur="1000"/>
                                        <p:tgtEl>
                                          <p:spTgt spid="10">
                                            <p:txEl>
                                              <p:pRg st="3" end="3"/>
                                            </p:txEl>
                                          </p:spTgt>
                                        </p:tgtEl>
                                      </p:cBhvr>
                                    </p:animEffect>
                                    <p:anim calcmode="lin" valueType="num">
                                      <p:cBhvr>
                                        <p:cTn id="15"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692611"/>
            <a:ext cx="8480188" cy="3370153"/>
          </a:xfrm>
          <a:prstGeom prst="rect">
            <a:avLst/>
          </a:prstGeom>
          <a:noFill/>
        </p:spPr>
        <p:txBody>
          <a:bodyPr wrap="square" rtlCol="0">
            <a:spAutoFit/>
          </a:bodyPr>
          <a:lstStyle/>
          <a:p>
            <a:pPr marL="457200" indent="-457200">
              <a:spcAft>
                <a:spcPts val="18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Originally created for software development…so some adoption to data science is necessary</a:t>
            </a:r>
          </a:p>
          <a:p>
            <a:pPr marL="457200" indent="-457200">
              <a:spcAft>
                <a:spcPts val="18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We want to be able to respond to opportunities and challenges that are presented from the data</a:t>
            </a:r>
            <a:r>
              <a:rPr lang="en-US" sz="2400" baseline="30000" dirty="0">
                <a:solidFill>
                  <a:srgbClr val="002060"/>
                </a:solidFill>
                <a:latin typeface="Times New Roman" panose="02020603050405020304" pitchFamily="18" charset="0"/>
                <a:cs typeface="Times New Roman" panose="02020603050405020304" pitchFamily="18" charset="0"/>
              </a:rPr>
              <a:t>2</a:t>
            </a:r>
            <a:endParaRPr lang="en-US" sz="2400" dirty="0">
              <a:solidFill>
                <a:srgbClr val="002060"/>
              </a:solidFill>
              <a:latin typeface="Times New Roman" panose="02020603050405020304" pitchFamily="18" charset="0"/>
              <a:cs typeface="Times New Roman" panose="02020603050405020304" pitchFamily="18" charset="0"/>
            </a:endParaRPr>
          </a:p>
          <a:p>
            <a:pPr marL="914400" lvl="1" indent="-457200">
              <a:spcAft>
                <a:spcPts val="1800"/>
              </a:spcAft>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Your data’s opinion must be taken into consideration!</a:t>
            </a:r>
          </a:p>
          <a:p>
            <a:pPr marL="914400" lvl="1" indent="-457200">
              <a:spcAft>
                <a:spcPts val="1800"/>
              </a:spcAft>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This could mean changing your question, success metric, analysis method and even overall goals of the project</a:t>
            </a:r>
          </a:p>
        </p:txBody>
      </p:sp>
      <p:sp>
        <p:nvSpPr>
          <p:cNvPr id="9" name="Title 1"/>
          <p:cNvSpPr txBox="1">
            <a:spLocks/>
          </p:cNvSpPr>
          <p:nvPr/>
        </p:nvSpPr>
        <p:spPr>
          <a:xfrm>
            <a:off x="1320989" y="43133"/>
            <a:ext cx="6489511" cy="4801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002060"/>
                </a:solidFill>
                <a:latin typeface="Times New Roman" panose="02020603050405020304" pitchFamily="18" charset="0"/>
                <a:ea typeface="+mn-ea"/>
                <a:cs typeface="Times New Roman" panose="02020603050405020304" pitchFamily="18" charset="0"/>
              </a:rPr>
              <a:t>Agile Methods and Data Science</a:t>
            </a:r>
            <a:endParaRPr lang="en-US" sz="2800" dirty="0">
              <a:latin typeface="Arial" panose="020B0604020202020204" pitchFamily="34" charset="0"/>
              <a:ea typeface="+mn-ea"/>
              <a:cs typeface="Arial" panose="020B0604020202020204" pitchFamily="34" charset="0"/>
            </a:endParaRPr>
          </a:p>
        </p:txBody>
      </p:sp>
      <p:sp>
        <p:nvSpPr>
          <p:cNvPr id="11" name="TextBox 10"/>
          <p:cNvSpPr txBox="1"/>
          <p:nvPr/>
        </p:nvSpPr>
        <p:spPr>
          <a:xfrm>
            <a:off x="266700" y="6324600"/>
            <a:ext cx="7543800" cy="338554"/>
          </a:xfrm>
          <a:prstGeom prst="rect">
            <a:avLst/>
          </a:prstGeom>
          <a:noFill/>
        </p:spPr>
        <p:txBody>
          <a:bodyPr wrap="square" rtlCol="0">
            <a:spAutoFit/>
          </a:bodyPr>
          <a:lstStyle/>
          <a:p>
            <a:r>
              <a:rPr lang="en-US" sz="1600" baseline="30000" dirty="0">
                <a:solidFill>
                  <a:schemeClr val="tx2"/>
                </a:solidFill>
              </a:rPr>
              <a:t>2 </a:t>
            </a:r>
            <a:r>
              <a:rPr lang="en-US" sz="1600" dirty="0">
                <a:solidFill>
                  <a:schemeClr val="tx2"/>
                </a:solidFill>
              </a:rPr>
              <a:t>Source: https://www.oreilly.com/ideas/a-manifesto-for-agile-data-science</a:t>
            </a:r>
          </a:p>
        </p:txBody>
      </p:sp>
      <p:sp>
        <p:nvSpPr>
          <p:cNvPr id="2" name="Slide Number Placeholder 1"/>
          <p:cNvSpPr>
            <a:spLocks noGrp="1"/>
          </p:cNvSpPr>
          <p:nvPr>
            <p:ph type="sldNum" sz="quarter" idx="12"/>
          </p:nvPr>
        </p:nvSpPr>
        <p:spPr/>
        <p:txBody>
          <a:bodyPr/>
          <a:lstStyle/>
          <a:p>
            <a:fld id="{18C842D8-58CA-4BF8-92A4-01276D9F6950}" type="slidenum">
              <a:rPr lang="en-US" smtClean="0"/>
              <a:t>78</a:t>
            </a:fld>
            <a:endParaRPr lang="en-US"/>
          </a:p>
        </p:txBody>
      </p:sp>
    </p:spTree>
    <p:extLst>
      <p:ext uri="{BB962C8B-B14F-4D97-AF65-F5344CB8AC3E}">
        <p14:creationId xmlns:p14="http://schemas.microsoft.com/office/powerpoint/2010/main" val="35330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7" dur="500"/>
                                        <p:tgtEl>
                                          <p:spTgt spid="10">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randombar(horizontal)">
                                      <p:cBhvr>
                                        <p:cTn id="10" dur="500"/>
                                        <p:tgtEl>
                                          <p:spTgt spid="10">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animEffect transition="in" filter="randombar(horizontal)">
                                      <p:cBhvr>
                                        <p:cTn id="13"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692611"/>
            <a:ext cx="8480188" cy="4570482"/>
          </a:xfrm>
          <a:prstGeom prst="rect">
            <a:avLst/>
          </a:prstGeom>
          <a:noFill/>
        </p:spPr>
        <p:txBody>
          <a:bodyPr wrap="square" rtlCol="0">
            <a:spAutoFit/>
          </a:bodyPr>
          <a:lstStyle/>
          <a:p>
            <a:pPr marL="457200" indent="-457200">
              <a:spcAft>
                <a:spcPts val="18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Think about the projects you’ve completed already…</a:t>
            </a:r>
          </a:p>
          <a:p>
            <a:pPr marL="914400" lvl="1" indent="-457200">
              <a:spcAft>
                <a:spcPts val="1800"/>
              </a:spcAft>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Data is parsed, reshaped, combined and reformatted</a:t>
            </a:r>
          </a:p>
          <a:p>
            <a:pPr marL="914400" lvl="1" indent="-457200">
              <a:spcAft>
                <a:spcPts val="1800"/>
              </a:spcAft>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Visualization often take several integrations before real meaning can be generated</a:t>
            </a:r>
          </a:p>
          <a:p>
            <a:pPr marL="914400" lvl="1" indent="-457200">
              <a:spcAft>
                <a:spcPts val="1800"/>
              </a:spcAft>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Machine learning algorithms require lots of feature engineering and hyperparameter tuning </a:t>
            </a:r>
          </a:p>
          <a:p>
            <a:pPr marL="457200" indent="-457200">
              <a:spcAft>
                <a:spcPts val="18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…all completed with iterations </a:t>
            </a:r>
            <a:br>
              <a:rPr lang="en-US" sz="2400" dirty="0">
                <a:solidFill>
                  <a:srgbClr val="002060"/>
                </a:solidFill>
                <a:latin typeface="Times New Roman" panose="02020603050405020304" pitchFamily="18" charset="0"/>
                <a:cs typeface="Times New Roman" panose="02020603050405020304" pitchFamily="18" charset="0"/>
              </a:rPr>
            </a:br>
            <a:endParaRPr lang="en-US" sz="2400" dirty="0">
              <a:solidFill>
                <a:srgbClr val="002060"/>
              </a:solidFill>
              <a:latin typeface="Times New Roman" panose="02020603050405020304" pitchFamily="18" charset="0"/>
              <a:cs typeface="Times New Roman" panose="02020603050405020304" pitchFamily="18" charset="0"/>
            </a:endParaRPr>
          </a:p>
          <a:p>
            <a:pPr marL="457200" indent="-457200">
              <a:spcAft>
                <a:spcPts val="1800"/>
              </a:spcAft>
              <a:buFont typeface="Wingdings" panose="05000000000000000000" pitchFamily="2" charset="2"/>
              <a:buChar char="v"/>
            </a:pP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11" name="Title 1"/>
          <p:cNvSpPr txBox="1">
            <a:spLocks/>
          </p:cNvSpPr>
          <p:nvPr/>
        </p:nvSpPr>
        <p:spPr>
          <a:xfrm>
            <a:off x="1320989" y="43133"/>
            <a:ext cx="6489511" cy="4801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002060"/>
                </a:solidFill>
                <a:latin typeface="Times New Roman" panose="02020603050405020304" pitchFamily="18" charset="0"/>
                <a:ea typeface="+mn-ea"/>
                <a:cs typeface="Times New Roman" panose="02020603050405020304" pitchFamily="18" charset="0"/>
              </a:rPr>
              <a:t>Agile Methods and Data Science</a:t>
            </a:r>
            <a:endParaRPr lang="en-US" sz="2800" dirty="0">
              <a:latin typeface="Arial" panose="020B0604020202020204" pitchFamily="34" charset="0"/>
              <a:ea typeface="+mn-ea"/>
              <a:cs typeface="Arial" panose="020B0604020202020204" pitchFamily="34" charset="0"/>
            </a:endParaRPr>
          </a:p>
        </p:txBody>
      </p:sp>
      <p:sp>
        <p:nvSpPr>
          <p:cNvPr id="2" name="Slide Number Placeholder 1"/>
          <p:cNvSpPr>
            <a:spLocks noGrp="1"/>
          </p:cNvSpPr>
          <p:nvPr>
            <p:ph type="sldNum" sz="quarter" idx="12"/>
          </p:nvPr>
        </p:nvSpPr>
        <p:spPr/>
        <p:txBody>
          <a:bodyPr/>
          <a:lstStyle/>
          <a:p>
            <a:fld id="{18C842D8-58CA-4BF8-92A4-01276D9F6950}" type="slidenum">
              <a:rPr lang="en-US" smtClean="0"/>
              <a:t>79</a:t>
            </a:fld>
            <a:endParaRPr lang="en-US"/>
          </a:p>
        </p:txBody>
      </p:sp>
    </p:spTree>
    <p:extLst>
      <p:ext uri="{BB962C8B-B14F-4D97-AF65-F5344CB8AC3E}">
        <p14:creationId xmlns:p14="http://schemas.microsoft.com/office/powerpoint/2010/main" val="9892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circle(in)">
                                      <p:cBhvr>
                                        <p:cTn id="7" dur="20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circle(in)">
                                      <p:cBhvr>
                                        <p:cTn id="12" dur="2000"/>
                                        <p:tgtEl>
                                          <p:spTgt spid="10">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wipe(down)">
                                      <p:cBhvr>
                                        <p:cTn id="17" dur="580">
                                          <p:stCondLst>
                                            <p:cond delay="0"/>
                                          </p:stCondLst>
                                        </p:cTn>
                                        <p:tgtEl>
                                          <p:spTgt spid="10">
                                            <p:txEl>
                                              <p:pRg st="4" end="4"/>
                                            </p:txEl>
                                          </p:spTgt>
                                        </p:tgtEl>
                                      </p:cBhvr>
                                    </p:animEffect>
                                    <p:anim calcmode="lin" valueType="num">
                                      <p:cBhvr>
                                        <p:cTn id="18" dur="1822" tmFilter="0,0; 0.14,0.36; 0.43,0.73; 0.71,0.91; 1.0,1.0">
                                          <p:stCondLst>
                                            <p:cond delay="0"/>
                                          </p:stCondLst>
                                        </p:cTn>
                                        <p:tgtEl>
                                          <p:spTgt spid="10">
                                            <p:txEl>
                                              <p:pRg st="4" end="4"/>
                                            </p:txEl>
                                          </p:spTgt>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0">
                                            <p:txEl>
                                              <p:pRg st="4" end="4"/>
                                            </p:txEl>
                                          </p:spTgt>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0">
                                            <p:txEl>
                                              <p:pRg st="4" end="4"/>
                                            </p:txEl>
                                          </p:spTgt>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0">
                                            <p:txEl>
                                              <p:pRg st="4" end="4"/>
                                            </p:txEl>
                                          </p:spTgt>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0">
                                            <p:txEl>
                                              <p:pRg st="4" end="4"/>
                                            </p:txEl>
                                          </p:spTgt>
                                        </p:tgtEl>
                                        <p:attrNameLst>
                                          <p:attrName>ppt_y</p:attrName>
                                        </p:attrNameLst>
                                      </p:cBhvr>
                                      <p:tavLst>
                                        <p:tav tm="0" fmla="#ppt_y-sin(pi*$)/81">
                                          <p:val>
                                            <p:fltVal val="0"/>
                                          </p:val>
                                        </p:tav>
                                        <p:tav tm="100000">
                                          <p:val>
                                            <p:fltVal val="1"/>
                                          </p:val>
                                        </p:tav>
                                      </p:tavLst>
                                    </p:anim>
                                    <p:animScale>
                                      <p:cBhvr>
                                        <p:cTn id="23" dur="26">
                                          <p:stCondLst>
                                            <p:cond delay="650"/>
                                          </p:stCondLst>
                                        </p:cTn>
                                        <p:tgtEl>
                                          <p:spTgt spid="10">
                                            <p:txEl>
                                              <p:pRg st="4" end="4"/>
                                            </p:txEl>
                                          </p:spTgt>
                                        </p:tgtEl>
                                      </p:cBhvr>
                                      <p:to x="100000" y="60000"/>
                                    </p:animScale>
                                    <p:animScale>
                                      <p:cBhvr>
                                        <p:cTn id="24" dur="166" decel="50000">
                                          <p:stCondLst>
                                            <p:cond delay="676"/>
                                          </p:stCondLst>
                                        </p:cTn>
                                        <p:tgtEl>
                                          <p:spTgt spid="10">
                                            <p:txEl>
                                              <p:pRg st="4" end="4"/>
                                            </p:txEl>
                                          </p:spTgt>
                                        </p:tgtEl>
                                      </p:cBhvr>
                                      <p:to x="100000" y="100000"/>
                                    </p:animScale>
                                    <p:animScale>
                                      <p:cBhvr>
                                        <p:cTn id="25" dur="26">
                                          <p:stCondLst>
                                            <p:cond delay="1312"/>
                                          </p:stCondLst>
                                        </p:cTn>
                                        <p:tgtEl>
                                          <p:spTgt spid="10">
                                            <p:txEl>
                                              <p:pRg st="4" end="4"/>
                                            </p:txEl>
                                          </p:spTgt>
                                        </p:tgtEl>
                                      </p:cBhvr>
                                      <p:to x="100000" y="80000"/>
                                    </p:animScale>
                                    <p:animScale>
                                      <p:cBhvr>
                                        <p:cTn id="26" dur="166" decel="50000">
                                          <p:stCondLst>
                                            <p:cond delay="1338"/>
                                          </p:stCondLst>
                                        </p:cTn>
                                        <p:tgtEl>
                                          <p:spTgt spid="10">
                                            <p:txEl>
                                              <p:pRg st="4" end="4"/>
                                            </p:txEl>
                                          </p:spTgt>
                                        </p:tgtEl>
                                      </p:cBhvr>
                                      <p:to x="100000" y="100000"/>
                                    </p:animScale>
                                    <p:animScale>
                                      <p:cBhvr>
                                        <p:cTn id="27" dur="26">
                                          <p:stCondLst>
                                            <p:cond delay="1642"/>
                                          </p:stCondLst>
                                        </p:cTn>
                                        <p:tgtEl>
                                          <p:spTgt spid="10">
                                            <p:txEl>
                                              <p:pRg st="4" end="4"/>
                                            </p:txEl>
                                          </p:spTgt>
                                        </p:tgtEl>
                                      </p:cBhvr>
                                      <p:to x="100000" y="90000"/>
                                    </p:animScale>
                                    <p:animScale>
                                      <p:cBhvr>
                                        <p:cTn id="28" dur="166" decel="50000">
                                          <p:stCondLst>
                                            <p:cond delay="1668"/>
                                          </p:stCondLst>
                                        </p:cTn>
                                        <p:tgtEl>
                                          <p:spTgt spid="10">
                                            <p:txEl>
                                              <p:pRg st="4" end="4"/>
                                            </p:txEl>
                                          </p:spTgt>
                                        </p:tgtEl>
                                      </p:cBhvr>
                                      <p:to x="100000" y="100000"/>
                                    </p:animScale>
                                    <p:animScale>
                                      <p:cBhvr>
                                        <p:cTn id="29" dur="26">
                                          <p:stCondLst>
                                            <p:cond delay="1808"/>
                                          </p:stCondLst>
                                        </p:cTn>
                                        <p:tgtEl>
                                          <p:spTgt spid="10">
                                            <p:txEl>
                                              <p:pRg st="4" end="4"/>
                                            </p:txEl>
                                          </p:spTgt>
                                        </p:tgtEl>
                                      </p:cBhvr>
                                      <p:to x="100000" y="95000"/>
                                    </p:animScale>
                                    <p:animScale>
                                      <p:cBhvr>
                                        <p:cTn id="30" dur="166" decel="50000">
                                          <p:stCondLst>
                                            <p:cond delay="1834"/>
                                          </p:stCondLst>
                                        </p:cTn>
                                        <p:tgtEl>
                                          <p:spTgt spid="10">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379804-178B-4DE2-8426-CF2F8BE59632}"/>
              </a:ext>
            </a:extLst>
          </p:cNvPr>
          <p:cNvSpPr>
            <a:spLocks noGrp="1"/>
          </p:cNvSpPr>
          <p:nvPr>
            <p:ph type="sldNum" sz="quarter" idx="12"/>
          </p:nvPr>
        </p:nvSpPr>
        <p:spPr/>
        <p:txBody>
          <a:bodyPr/>
          <a:lstStyle/>
          <a:p>
            <a:fld id="{5ACD0CF0-90CC-9C41-A77B-2776398A8C8B}" type="slidenum">
              <a:rPr lang="en-US" smtClean="0"/>
              <a:pPr/>
              <a:t>8</a:t>
            </a:fld>
            <a:endParaRPr lang="en-US"/>
          </a:p>
        </p:txBody>
      </p:sp>
      <p:grpSp>
        <p:nvGrpSpPr>
          <p:cNvPr id="5" name="Group 4">
            <a:extLst>
              <a:ext uri="{FF2B5EF4-FFF2-40B4-BE49-F238E27FC236}">
                <a16:creationId xmlns:a16="http://schemas.microsoft.com/office/drawing/2014/main" id="{2B0D105B-5D26-4448-B906-4B999A19FFB0}"/>
              </a:ext>
            </a:extLst>
          </p:cNvPr>
          <p:cNvGrpSpPr/>
          <p:nvPr/>
        </p:nvGrpSpPr>
        <p:grpSpPr>
          <a:xfrm>
            <a:off x="386370" y="0"/>
            <a:ext cx="8534400" cy="5842000"/>
            <a:chOff x="304800" y="283750"/>
            <a:chExt cx="8534400" cy="5842000"/>
          </a:xfrm>
        </p:grpSpPr>
        <p:graphicFrame>
          <p:nvGraphicFramePr>
            <p:cNvPr id="6" name="Chart 5">
              <a:extLst>
                <a:ext uri="{FF2B5EF4-FFF2-40B4-BE49-F238E27FC236}">
                  <a16:creationId xmlns:a16="http://schemas.microsoft.com/office/drawing/2014/main" id="{E8E3ED54-8503-4C5D-B705-F668886C51B1}"/>
                </a:ext>
              </a:extLst>
            </p:cNvPr>
            <p:cNvGraphicFramePr/>
            <p:nvPr>
              <p:extLst>
                <p:ext uri="{D42A27DB-BD31-4B8C-83A1-F6EECF244321}">
                  <p14:modId xmlns:p14="http://schemas.microsoft.com/office/powerpoint/2010/main" val="2008222122"/>
                </p:ext>
              </p:extLst>
            </p:nvPr>
          </p:nvGraphicFramePr>
          <p:xfrm>
            <a:off x="304800" y="283750"/>
            <a:ext cx="8534400" cy="58420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2F8FCB50-3E37-47E7-9DF6-C6E04E849877}"/>
                </a:ext>
              </a:extLst>
            </p:cNvPr>
            <p:cNvSpPr/>
            <p:nvPr/>
          </p:nvSpPr>
          <p:spPr>
            <a:xfrm>
              <a:off x="6019800" y="32047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2</a:t>
              </a:r>
            </a:p>
          </p:txBody>
        </p:sp>
        <p:sp>
          <p:nvSpPr>
            <p:cNvPr id="8" name="Rectangle 7">
              <a:extLst>
                <a:ext uri="{FF2B5EF4-FFF2-40B4-BE49-F238E27FC236}">
                  <a16:creationId xmlns:a16="http://schemas.microsoft.com/office/drawing/2014/main" id="{29C912F9-7914-444C-83B4-CFADA12E8EE2}"/>
                </a:ext>
              </a:extLst>
            </p:cNvPr>
            <p:cNvSpPr/>
            <p:nvPr/>
          </p:nvSpPr>
          <p:spPr>
            <a:xfrm>
              <a:off x="5692466" y="46525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3</a:t>
              </a:r>
            </a:p>
          </p:txBody>
        </p:sp>
        <p:sp>
          <p:nvSpPr>
            <p:cNvPr id="9" name="Rectangle 8">
              <a:extLst>
                <a:ext uri="{FF2B5EF4-FFF2-40B4-BE49-F238E27FC236}">
                  <a16:creationId xmlns:a16="http://schemas.microsoft.com/office/drawing/2014/main" id="{F7D6BF8D-3D7B-4E39-A851-0DAF7222080C}"/>
                </a:ext>
              </a:extLst>
            </p:cNvPr>
            <p:cNvSpPr/>
            <p:nvPr/>
          </p:nvSpPr>
          <p:spPr>
            <a:xfrm>
              <a:off x="4408333" y="52621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4</a:t>
              </a:r>
            </a:p>
          </p:txBody>
        </p:sp>
        <p:sp>
          <p:nvSpPr>
            <p:cNvPr id="10" name="Rectangle 9">
              <a:extLst>
                <a:ext uri="{FF2B5EF4-FFF2-40B4-BE49-F238E27FC236}">
                  <a16:creationId xmlns:a16="http://schemas.microsoft.com/office/drawing/2014/main" id="{6D4F6D72-C21D-4B96-AA07-52BF6C2A2265}"/>
                </a:ext>
              </a:extLst>
            </p:cNvPr>
            <p:cNvSpPr/>
            <p:nvPr/>
          </p:nvSpPr>
          <p:spPr>
            <a:xfrm>
              <a:off x="3060272" y="4652549"/>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5</a:t>
              </a:r>
            </a:p>
          </p:txBody>
        </p:sp>
        <p:sp>
          <p:nvSpPr>
            <p:cNvPr id="11" name="Rectangle 10">
              <a:extLst>
                <a:ext uri="{FF2B5EF4-FFF2-40B4-BE49-F238E27FC236}">
                  <a16:creationId xmlns:a16="http://schemas.microsoft.com/office/drawing/2014/main" id="{ED159D4A-A8B0-4747-8B85-9863EFCDB38D}"/>
                </a:ext>
              </a:extLst>
            </p:cNvPr>
            <p:cNvSpPr/>
            <p:nvPr/>
          </p:nvSpPr>
          <p:spPr>
            <a:xfrm>
              <a:off x="2748224" y="3285067"/>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6</a:t>
              </a:r>
            </a:p>
          </p:txBody>
        </p:sp>
        <p:sp>
          <p:nvSpPr>
            <p:cNvPr id="12" name="Rectangle 11">
              <a:extLst>
                <a:ext uri="{FF2B5EF4-FFF2-40B4-BE49-F238E27FC236}">
                  <a16:creationId xmlns:a16="http://schemas.microsoft.com/office/drawing/2014/main" id="{67249D7F-13E8-4931-A95B-D0547B18B4C0}"/>
                </a:ext>
              </a:extLst>
            </p:cNvPr>
            <p:cNvSpPr/>
            <p:nvPr/>
          </p:nvSpPr>
          <p:spPr>
            <a:xfrm>
              <a:off x="3733800" y="1998706"/>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7</a:t>
              </a:r>
            </a:p>
          </p:txBody>
        </p:sp>
      </p:grpSp>
      <p:sp>
        <p:nvSpPr>
          <p:cNvPr id="13" name="TextBox 12">
            <a:extLst>
              <a:ext uri="{FF2B5EF4-FFF2-40B4-BE49-F238E27FC236}">
                <a16:creationId xmlns:a16="http://schemas.microsoft.com/office/drawing/2014/main" id="{AB22CC6A-8C4F-47D9-905E-279C57295AB8}"/>
              </a:ext>
            </a:extLst>
          </p:cNvPr>
          <p:cNvSpPr txBox="1"/>
          <p:nvPr/>
        </p:nvSpPr>
        <p:spPr>
          <a:xfrm>
            <a:off x="76200" y="5641972"/>
            <a:ext cx="3657600" cy="461665"/>
          </a:xfrm>
          <a:prstGeom prst="rect">
            <a:avLst/>
          </a:prstGeom>
          <a:noFill/>
        </p:spPr>
        <p:txBody>
          <a:bodyPr wrap="square" rtlCol="0">
            <a:spAutoFit/>
          </a:bodyPr>
          <a:lstStyle/>
          <a:p>
            <a:r>
              <a:rPr lang="en-US" sz="1200" dirty="0">
                <a:hlinkClick r:id="rId3"/>
              </a:rPr>
              <a:t>http://sudeep.co/data-science/Understanding-the-Data-Science-Lifecycle/</a:t>
            </a:r>
            <a:endParaRPr lang="en-US" sz="1200" dirty="0"/>
          </a:p>
        </p:txBody>
      </p:sp>
    </p:spTree>
    <p:extLst>
      <p:ext uri="{BB962C8B-B14F-4D97-AF65-F5344CB8AC3E}">
        <p14:creationId xmlns:p14="http://schemas.microsoft.com/office/powerpoint/2010/main" val="21588199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692611"/>
            <a:ext cx="8915400" cy="6278642"/>
          </a:xfrm>
          <a:prstGeom prst="rect">
            <a:avLst/>
          </a:prstGeom>
          <a:noFill/>
        </p:spPr>
        <p:txBody>
          <a:bodyPr wrap="square" rtlCol="0">
            <a:spAutoFit/>
          </a:bodyPr>
          <a:lstStyle/>
          <a:p>
            <a:pPr marL="457200" indent="-457200">
              <a:spcAft>
                <a:spcPts val="18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A difference between agile for software is to remember the </a:t>
            </a:r>
            <a:r>
              <a:rPr lang="en-US" sz="2400" b="1" dirty="0">
                <a:solidFill>
                  <a:srgbClr val="002060"/>
                </a:solidFill>
                <a:latin typeface="Times New Roman" panose="02020603050405020304" pitchFamily="18" charset="0"/>
                <a:cs typeface="Times New Roman" panose="02020603050405020304" pitchFamily="18" charset="0"/>
              </a:rPr>
              <a:t>Science</a:t>
            </a:r>
            <a:r>
              <a:rPr lang="en-US" sz="2400" dirty="0">
                <a:solidFill>
                  <a:srgbClr val="002060"/>
                </a:solidFill>
                <a:latin typeface="Times New Roman" panose="02020603050405020304" pitchFamily="18" charset="0"/>
                <a:cs typeface="Times New Roman" panose="02020603050405020304" pitchFamily="18" charset="0"/>
              </a:rPr>
              <a:t> in </a:t>
            </a:r>
            <a:r>
              <a:rPr lang="en-US" sz="2400" b="1" dirty="0">
                <a:solidFill>
                  <a:srgbClr val="002060"/>
                </a:solidFill>
                <a:latin typeface="Times New Roman" panose="02020603050405020304" pitchFamily="18" charset="0"/>
                <a:cs typeface="Times New Roman" panose="02020603050405020304" pitchFamily="18" charset="0"/>
              </a:rPr>
              <a:t>Data Science</a:t>
            </a:r>
            <a:r>
              <a:rPr lang="en-US" baseline="30000" dirty="0">
                <a:solidFill>
                  <a:srgbClr val="002060"/>
                </a:solidFill>
                <a:latin typeface="Times New Roman" panose="02020603050405020304" pitchFamily="18" charset="0"/>
                <a:cs typeface="Times New Roman" panose="02020603050405020304" pitchFamily="18" charset="0"/>
              </a:rPr>
              <a:t>2</a:t>
            </a:r>
            <a:endParaRPr lang="en-US" dirty="0">
              <a:solidFill>
                <a:srgbClr val="002060"/>
              </a:solidFill>
              <a:latin typeface="Times New Roman" panose="02020603050405020304" pitchFamily="18" charset="0"/>
              <a:cs typeface="Times New Roman" panose="02020603050405020304" pitchFamily="18" charset="0"/>
            </a:endParaRPr>
          </a:p>
          <a:p>
            <a:pPr marL="800100" lvl="1" indent="-342900">
              <a:spcAft>
                <a:spcPts val="1800"/>
              </a:spcAft>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Not necessarily developing a app feature but instead identifying what feature to add to the app</a:t>
            </a:r>
          </a:p>
          <a:p>
            <a:pPr marL="457200" indent="-457200">
              <a:spcAft>
                <a:spcPts val="18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We can look at each of these iterations as experiments designed to help us better understand our problem or question being addressed</a:t>
            </a:r>
          </a:p>
          <a:p>
            <a:pPr marL="457200" indent="-457200">
              <a:spcAft>
                <a:spcPts val="18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At the beginning we need to prioritize learning/information gained, versus business utility until uncertainty is reduced </a:t>
            </a:r>
          </a:p>
          <a:p>
            <a:pPr marL="914400" lvl="1" indent="-457200">
              <a:spcAft>
                <a:spcPts val="1800"/>
              </a:spcAft>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Documentation of the process along the is a key component to what is getting pushed to the client or stakeholder</a:t>
            </a:r>
          </a:p>
          <a:p>
            <a:pPr marL="914400" lvl="1" indent="-457200">
              <a:spcAft>
                <a:spcPts val="1800"/>
              </a:spcAft>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Need to be able to explain the decisions that are being made</a:t>
            </a:r>
            <a:br>
              <a:rPr lang="en-US" sz="2400" dirty="0">
                <a:solidFill>
                  <a:srgbClr val="002060"/>
                </a:solidFill>
                <a:latin typeface="Times New Roman" panose="02020603050405020304" pitchFamily="18" charset="0"/>
                <a:cs typeface="Times New Roman" panose="02020603050405020304" pitchFamily="18" charset="0"/>
              </a:rPr>
            </a:br>
            <a:endParaRPr lang="en-US" sz="2400" dirty="0">
              <a:solidFill>
                <a:srgbClr val="002060"/>
              </a:solidFill>
              <a:latin typeface="Times New Roman" panose="02020603050405020304" pitchFamily="18" charset="0"/>
              <a:cs typeface="Times New Roman" panose="02020603050405020304" pitchFamily="18" charset="0"/>
            </a:endParaRPr>
          </a:p>
          <a:p>
            <a:pPr marL="457200" indent="-457200">
              <a:spcAft>
                <a:spcPts val="1800"/>
              </a:spcAft>
              <a:buFont typeface="Wingdings" panose="05000000000000000000" pitchFamily="2" charset="2"/>
              <a:buChar char="v"/>
            </a:pP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11" name="Title 1"/>
          <p:cNvSpPr txBox="1">
            <a:spLocks/>
          </p:cNvSpPr>
          <p:nvPr/>
        </p:nvSpPr>
        <p:spPr>
          <a:xfrm>
            <a:off x="1320989" y="43133"/>
            <a:ext cx="6489511" cy="4801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002060"/>
                </a:solidFill>
                <a:latin typeface="Times New Roman" panose="02020603050405020304" pitchFamily="18" charset="0"/>
                <a:ea typeface="+mn-ea"/>
                <a:cs typeface="Times New Roman" panose="02020603050405020304" pitchFamily="18" charset="0"/>
              </a:rPr>
              <a:t>Agile Methods and Data Science</a:t>
            </a:r>
            <a:endParaRPr lang="en-US" sz="2800" dirty="0">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2"/>
          </p:nvPr>
        </p:nvSpPr>
        <p:spPr/>
        <p:txBody>
          <a:bodyPr/>
          <a:lstStyle/>
          <a:p>
            <a:fld id="{18C842D8-58CA-4BF8-92A4-01276D9F6950}" type="slidenum">
              <a:rPr lang="en-US" smtClean="0"/>
              <a:t>80</a:t>
            </a:fld>
            <a:endParaRPr lang="en-US"/>
          </a:p>
        </p:txBody>
      </p:sp>
    </p:spTree>
    <p:extLst>
      <p:ext uri="{BB962C8B-B14F-4D97-AF65-F5344CB8AC3E}">
        <p14:creationId xmlns:p14="http://schemas.microsoft.com/office/powerpoint/2010/main" val="55129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randombar(horizontal)">
                                      <p:cBhvr>
                                        <p:cTn id="12" dur="500"/>
                                        <p:tgtEl>
                                          <p:spTgt spid="10">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wheel(1)">
                                      <p:cBhvr>
                                        <p:cTn id="17" dur="200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wheel(1)">
                                      <p:cBhvr>
                                        <p:cTn id="22" dur="20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6200" y="550556"/>
            <a:ext cx="8480188" cy="6170920"/>
          </a:xfrm>
          <a:prstGeom prst="rect">
            <a:avLst/>
          </a:prstGeom>
          <a:noFill/>
        </p:spPr>
        <p:txBody>
          <a:bodyPr wrap="square" rtlCol="0">
            <a:spAutoFit/>
          </a:bodyPr>
          <a:lstStyle/>
          <a:p>
            <a:pPr marL="457200" indent="-457200">
              <a:spcAft>
                <a:spcPts val="6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Project management technics help us be more efficient</a:t>
            </a:r>
          </a:p>
          <a:p>
            <a:pPr marL="457200" indent="-457200">
              <a:spcAft>
                <a:spcPts val="600"/>
              </a:spcAft>
              <a:buFont typeface="Wingdings" panose="05000000000000000000" pitchFamily="2" charset="2"/>
              <a:buChar char="v"/>
            </a:pPr>
            <a:endParaRPr lang="en-US" sz="1100" dirty="0">
              <a:solidFill>
                <a:srgbClr val="002060"/>
              </a:solidFill>
              <a:latin typeface="Times New Roman" panose="02020603050405020304" pitchFamily="18" charset="0"/>
              <a:cs typeface="Times New Roman" panose="02020603050405020304" pitchFamily="18" charset="0"/>
            </a:endParaRPr>
          </a:p>
          <a:p>
            <a:pPr marL="457200" indent="-457200">
              <a:spcAft>
                <a:spcPts val="6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Agile in particular works to ensure we are developing products that align with stakeholder needs through a flexible iterative process</a:t>
            </a:r>
          </a:p>
          <a:p>
            <a:pPr marL="457200" indent="-457200">
              <a:spcAft>
                <a:spcPts val="600"/>
              </a:spcAft>
              <a:buFont typeface="Wingdings" panose="05000000000000000000" pitchFamily="2" charset="2"/>
              <a:buChar char="v"/>
            </a:pPr>
            <a:endParaRPr lang="en-US" sz="1050" dirty="0">
              <a:solidFill>
                <a:srgbClr val="002060"/>
              </a:solidFill>
              <a:latin typeface="Times New Roman" panose="02020603050405020304" pitchFamily="18" charset="0"/>
              <a:cs typeface="Times New Roman" panose="02020603050405020304" pitchFamily="18" charset="0"/>
            </a:endParaRPr>
          </a:p>
          <a:p>
            <a:pPr marL="457200" indent="-457200">
              <a:spcAft>
                <a:spcPts val="6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Agile for Data Science works because of the uncertainty associated with data focused projects</a:t>
            </a:r>
          </a:p>
          <a:p>
            <a:pPr>
              <a:spcAft>
                <a:spcPts val="600"/>
              </a:spcAft>
            </a:pPr>
            <a:endParaRPr lang="en-US" sz="1200" dirty="0">
              <a:solidFill>
                <a:srgbClr val="002060"/>
              </a:solidFill>
              <a:latin typeface="Times New Roman" panose="02020603050405020304" pitchFamily="18" charset="0"/>
              <a:cs typeface="Times New Roman" panose="02020603050405020304" pitchFamily="18" charset="0"/>
            </a:endParaRPr>
          </a:p>
          <a:p>
            <a:pPr marL="457200" indent="-457200">
              <a:spcAft>
                <a:spcPts val="6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Listen to your data and don’t forget the </a:t>
            </a:r>
            <a:r>
              <a:rPr lang="en-US" sz="2400" b="1" dirty="0">
                <a:solidFill>
                  <a:srgbClr val="002060"/>
                </a:solidFill>
                <a:latin typeface="Times New Roman" panose="02020603050405020304" pitchFamily="18" charset="0"/>
                <a:cs typeface="Times New Roman" panose="02020603050405020304" pitchFamily="18" charset="0"/>
              </a:rPr>
              <a:t>Science</a:t>
            </a:r>
            <a:r>
              <a:rPr lang="en-US" sz="2400" dirty="0">
                <a:solidFill>
                  <a:srgbClr val="002060"/>
                </a:solidFill>
                <a:latin typeface="Times New Roman" panose="02020603050405020304" pitchFamily="18" charset="0"/>
                <a:cs typeface="Times New Roman" panose="02020603050405020304" pitchFamily="18" charset="0"/>
              </a:rPr>
              <a:t> in </a:t>
            </a:r>
            <a:r>
              <a:rPr lang="en-US" sz="2400" b="1" dirty="0">
                <a:solidFill>
                  <a:srgbClr val="002060"/>
                </a:solidFill>
                <a:latin typeface="Times New Roman" panose="02020603050405020304" pitchFamily="18" charset="0"/>
                <a:cs typeface="Times New Roman" panose="02020603050405020304" pitchFamily="18" charset="0"/>
              </a:rPr>
              <a:t>Data Science, </a:t>
            </a:r>
            <a:r>
              <a:rPr lang="en-US" sz="2400" dirty="0">
                <a:solidFill>
                  <a:srgbClr val="002060"/>
                </a:solidFill>
                <a:latin typeface="Times New Roman" panose="02020603050405020304" pitchFamily="18" charset="0"/>
                <a:cs typeface="Times New Roman" panose="02020603050405020304" pitchFamily="18" charset="0"/>
              </a:rPr>
              <a:t>think of the iterations as experiments</a:t>
            </a:r>
          </a:p>
          <a:p>
            <a:pPr marL="914400" lvl="1" indent="-457200">
              <a:spcAft>
                <a:spcPts val="600"/>
              </a:spcAft>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Develop testable hypothesizes for the various stages of the project </a:t>
            </a:r>
            <a:r>
              <a:rPr lang="en-US" sz="2400" b="1" dirty="0">
                <a:solidFill>
                  <a:srgbClr val="002060"/>
                </a:solidFill>
                <a:latin typeface="Times New Roman" panose="02020603050405020304" pitchFamily="18" charset="0"/>
                <a:cs typeface="Times New Roman" panose="02020603050405020304" pitchFamily="18" charset="0"/>
              </a:rPr>
              <a:t> </a:t>
            </a:r>
          </a:p>
          <a:p>
            <a:pPr marL="1371600" lvl="2" indent="-457200">
              <a:spcAft>
                <a:spcPts val="6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Incorporating this new model approach will improve precision to over 80% and maintain recall at 90% </a:t>
            </a:r>
          </a:p>
          <a:p>
            <a:pPr marL="457200" indent="-457200">
              <a:spcAft>
                <a:spcPts val="600"/>
              </a:spcAft>
              <a:buFont typeface="Wingdings" panose="05000000000000000000" pitchFamily="2" charset="2"/>
              <a:buChar char="v"/>
            </a:pP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11" name="Title 1"/>
          <p:cNvSpPr txBox="1">
            <a:spLocks/>
          </p:cNvSpPr>
          <p:nvPr/>
        </p:nvSpPr>
        <p:spPr>
          <a:xfrm>
            <a:off x="1320989" y="43133"/>
            <a:ext cx="6489511" cy="4801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002060"/>
                </a:solidFill>
                <a:latin typeface="Times New Roman" panose="02020603050405020304" pitchFamily="18" charset="0"/>
                <a:ea typeface="+mn-ea"/>
                <a:cs typeface="Times New Roman" panose="02020603050405020304" pitchFamily="18" charset="0"/>
              </a:rPr>
              <a:t>Key Takeaways</a:t>
            </a:r>
            <a:endParaRPr lang="en-US" sz="2800" dirty="0">
              <a:solidFill>
                <a:srgbClr val="002060"/>
              </a:solidFill>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2"/>
          </p:nvPr>
        </p:nvSpPr>
        <p:spPr/>
        <p:txBody>
          <a:bodyPr/>
          <a:lstStyle/>
          <a:p>
            <a:fld id="{18C842D8-58CA-4BF8-92A4-01276D9F6950}" type="slidenum">
              <a:rPr lang="en-US" smtClean="0"/>
              <a:t>81</a:t>
            </a:fld>
            <a:endParaRPr lang="en-US"/>
          </a:p>
        </p:txBody>
      </p:sp>
    </p:spTree>
    <p:extLst>
      <p:ext uri="{BB962C8B-B14F-4D97-AF65-F5344CB8AC3E}">
        <p14:creationId xmlns:p14="http://schemas.microsoft.com/office/powerpoint/2010/main" val="93156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1000"/>
                                        <p:tgtEl>
                                          <p:spTgt spid="10">
                                            <p:txEl>
                                              <p:pRg st="2" end="2"/>
                                            </p:txEl>
                                          </p:spTgt>
                                        </p:tgtEl>
                                      </p:cBhvr>
                                    </p:animEffect>
                                    <p:anim calcmode="lin" valueType="num">
                                      <p:cBhvr>
                                        <p:cTn id="8"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4" end="4"/>
                                            </p:txEl>
                                          </p:spTgt>
                                        </p:tgtEl>
                                        <p:attrNameLst>
                                          <p:attrName>style.visibility</p:attrName>
                                        </p:attrNameLst>
                                      </p:cBhvr>
                                      <p:to>
                                        <p:strVal val="visible"/>
                                      </p:to>
                                    </p:set>
                                    <p:animEffect transition="in" filter="fade">
                                      <p:cBhvr>
                                        <p:cTn id="14" dur="1000"/>
                                        <p:tgtEl>
                                          <p:spTgt spid="10">
                                            <p:txEl>
                                              <p:pRg st="4" end="4"/>
                                            </p:txEl>
                                          </p:spTgt>
                                        </p:tgtEl>
                                      </p:cBhvr>
                                    </p:animEffect>
                                    <p:anim calcmode="lin" valueType="num">
                                      <p:cBhvr>
                                        <p:cTn id="15"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animEffect transition="in" filter="fade">
                                      <p:cBhvr>
                                        <p:cTn id="21" dur="1000"/>
                                        <p:tgtEl>
                                          <p:spTgt spid="10">
                                            <p:txEl>
                                              <p:pRg st="6" end="6"/>
                                            </p:txEl>
                                          </p:spTgt>
                                        </p:tgtEl>
                                      </p:cBhvr>
                                    </p:animEffect>
                                    <p:anim calcmode="lin" valueType="num">
                                      <p:cBhvr>
                                        <p:cTn id="22"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7" end="7"/>
                                            </p:txEl>
                                          </p:spTgt>
                                        </p:tgtEl>
                                        <p:attrNameLst>
                                          <p:attrName>style.visibility</p:attrName>
                                        </p:attrNameLst>
                                      </p:cBhvr>
                                      <p:to>
                                        <p:strVal val="visible"/>
                                      </p:to>
                                    </p:set>
                                    <p:animEffect transition="in" filter="fade">
                                      <p:cBhvr>
                                        <p:cTn id="28" dur="1000"/>
                                        <p:tgtEl>
                                          <p:spTgt spid="10">
                                            <p:txEl>
                                              <p:pRg st="7" end="7"/>
                                            </p:txEl>
                                          </p:spTgt>
                                        </p:tgtEl>
                                      </p:cBhvr>
                                    </p:animEffect>
                                    <p:anim calcmode="lin" valueType="num">
                                      <p:cBhvr>
                                        <p:cTn id="29" dur="10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7" end="7"/>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0">
                                            <p:txEl>
                                              <p:pRg st="8" end="8"/>
                                            </p:txEl>
                                          </p:spTgt>
                                        </p:tgtEl>
                                        <p:attrNameLst>
                                          <p:attrName>style.visibility</p:attrName>
                                        </p:attrNameLst>
                                      </p:cBhvr>
                                      <p:to>
                                        <p:strVal val="visible"/>
                                      </p:to>
                                    </p:set>
                                    <p:animEffect transition="in" filter="fade">
                                      <p:cBhvr>
                                        <p:cTn id="33" dur="1000"/>
                                        <p:tgtEl>
                                          <p:spTgt spid="10">
                                            <p:txEl>
                                              <p:pRg st="8" end="8"/>
                                            </p:txEl>
                                          </p:spTgt>
                                        </p:tgtEl>
                                      </p:cBhvr>
                                    </p:animEffect>
                                    <p:anim calcmode="lin" valueType="num">
                                      <p:cBhvr>
                                        <p:cTn id="34" dur="10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35" dur="10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25650" y="1219200"/>
            <a:ext cx="8480188" cy="1277273"/>
          </a:xfrm>
          <a:prstGeom prst="rect">
            <a:avLst/>
          </a:prstGeom>
          <a:noFill/>
        </p:spPr>
        <p:txBody>
          <a:bodyPr wrap="square" rtlCol="0">
            <a:spAutoFit/>
          </a:bodyPr>
          <a:lstStyle/>
          <a:p>
            <a:pPr marL="457200" indent="-457200">
              <a:spcAft>
                <a:spcPts val="6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How could you have applied these concepts in the projects you’ve completed? </a:t>
            </a:r>
          </a:p>
          <a:p>
            <a:pPr marL="457200" indent="-457200">
              <a:spcAft>
                <a:spcPts val="600"/>
              </a:spcAft>
              <a:buFont typeface="Wingdings" panose="05000000000000000000" pitchFamily="2" charset="2"/>
              <a:buChar char="v"/>
            </a:pP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11" name="Title 1"/>
          <p:cNvSpPr txBox="1">
            <a:spLocks/>
          </p:cNvSpPr>
          <p:nvPr/>
        </p:nvSpPr>
        <p:spPr>
          <a:xfrm>
            <a:off x="1320989" y="43133"/>
            <a:ext cx="6489511" cy="4801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002060"/>
                </a:solidFill>
                <a:latin typeface="Times New Roman" panose="02020603050405020304" pitchFamily="18" charset="0"/>
                <a:ea typeface="+mn-ea"/>
                <a:cs typeface="Times New Roman" panose="02020603050405020304" pitchFamily="18" charset="0"/>
              </a:rPr>
              <a:t>Quick Question</a:t>
            </a:r>
            <a:endParaRPr lang="en-US" sz="2800" dirty="0">
              <a:solidFill>
                <a:srgbClr val="002060"/>
              </a:solidFill>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2"/>
          </p:nvPr>
        </p:nvSpPr>
        <p:spPr/>
        <p:txBody>
          <a:bodyPr/>
          <a:lstStyle/>
          <a:p>
            <a:fld id="{18C842D8-58CA-4BF8-92A4-01276D9F6950}" type="slidenum">
              <a:rPr lang="en-US" smtClean="0"/>
              <a:t>82</a:t>
            </a:fld>
            <a:endParaRPr lang="en-US"/>
          </a:p>
        </p:txBody>
      </p:sp>
    </p:spTree>
    <p:extLst>
      <p:ext uri="{BB962C8B-B14F-4D97-AF65-F5344CB8AC3E}">
        <p14:creationId xmlns:p14="http://schemas.microsoft.com/office/powerpoint/2010/main" val="13689431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692611"/>
            <a:ext cx="9296400" cy="6263253"/>
          </a:xfrm>
          <a:prstGeom prst="rect">
            <a:avLst/>
          </a:prstGeom>
          <a:noFill/>
        </p:spPr>
        <p:txBody>
          <a:bodyPr wrap="square" rtlCol="0">
            <a:spAutoFit/>
          </a:bodyPr>
          <a:lstStyle/>
          <a:p>
            <a:pPr marL="457200" indent="-457200">
              <a:spcAft>
                <a:spcPts val="1200"/>
              </a:spcAft>
              <a:buFont typeface="Wingdings" panose="05000000000000000000" pitchFamily="2" charset="2"/>
              <a:buChar char="v"/>
            </a:pPr>
            <a:r>
              <a:rPr lang="en-US" sz="2800" dirty="0">
                <a:solidFill>
                  <a:srgbClr val="002060"/>
                </a:solidFill>
                <a:latin typeface="Times New Roman" panose="02020603050405020304" pitchFamily="18" charset="0"/>
                <a:cs typeface="Times New Roman" panose="02020603050405020304" pitchFamily="18" charset="0"/>
              </a:rPr>
              <a:t>Goal is to limit the amount of excess “work in progress” WIP</a:t>
            </a:r>
          </a:p>
          <a:p>
            <a:pPr marL="457200" indent="-457200">
              <a:spcAft>
                <a:spcPts val="1200"/>
              </a:spcAft>
              <a:buFont typeface="Wingdings" panose="05000000000000000000" pitchFamily="2" charset="2"/>
              <a:buChar char="v"/>
            </a:pPr>
            <a:endParaRPr lang="en-US" sz="900" dirty="0">
              <a:solidFill>
                <a:srgbClr val="002060"/>
              </a:solidFill>
              <a:latin typeface="Times New Roman" panose="02020603050405020304" pitchFamily="18" charset="0"/>
              <a:cs typeface="Times New Roman" panose="02020603050405020304" pitchFamily="18" charset="0"/>
            </a:endParaRPr>
          </a:p>
          <a:p>
            <a:pPr marL="457200" indent="-457200">
              <a:spcAft>
                <a:spcPts val="1200"/>
              </a:spcAft>
              <a:buFont typeface="Wingdings" panose="05000000000000000000" pitchFamily="2" charset="2"/>
              <a:buChar char="v"/>
            </a:pPr>
            <a:r>
              <a:rPr lang="en-US" sz="2800" dirty="0">
                <a:solidFill>
                  <a:srgbClr val="002060"/>
                </a:solidFill>
                <a:latin typeface="Times New Roman" panose="02020603050405020304" pitchFamily="18" charset="0"/>
                <a:cs typeface="Times New Roman" panose="02020603050405020304" pitchFamily="18" charset="0"/>
              </a:rPr>
              <a:t>Kanban literally means “visual card”</a:t>
            </a:r>
          </a:p>
          <a:p>
            <a:pPr marL="457200" indent="-457200">
              <a:spcAft>
                <a:spcPts val="1200"/>
              </a:spcAft>
              <a:buFont typeface="Wingdings" panose="05000000000000000000" pitchFamily="2" charset="2"/>
              <a:buChar char="v"/>
            </a:pPr>
            <a:endParaRPr lang="en-US" sz="1400" dirty="0">
              <a:solidFill>
                <a:srgbClr val="002060"/>
              </a:solidFill>
              <a:latin typeface="Times New Roman" panose="02020603050405020304" pitchFamily="18" charset="0"/>
              <a:cs typeface="Times New Roman" panose="02020603050405020304" pitchFamily="18" charset="0"/>
            </a:endParaRPr>
          </a:p>
          <a:p>
            <a:pPr marL="457200" indent="-457200">
              <a:spcAft>
                <a:spcPts val="1200"/>
              </a:spcAft>
              <a:buFont typeface="Wingdings" panose="05000000000000000000" pitchFamily="2" charset="2"/>
              <a:buChar char="v"/>
            </a:pPr>
            <a:r>
              <a:rPr lang="en-US" sz="2800" dirty="0">
                <a:solidFill>
                  <a:srgbClr val="002060"/>
                </a:solidFill>
                <a:latin typeface="Times New Roman" panose="02020603050405020304" pitchFamily="18" charset="0"/>
                <a:cs typeface="Times New Roman" panose="02020603050405020304" pitchFamily="18" charset="0"/>
              </a:rPr>
              <a:t>Toyota used this process to limit the amount of excess inventory on the manufacturing floor</a:t>
            </a:r>
          </a:p>
          <a:p>
            <a:pPr>
              <a:spcAft>
                <a:spcPts val="1200"/>
              </a:spcAft>
            </a:pPr>
            <a:endParaRPr lang="en-US" sz="2400" dirty="0">
              <a:solidFill>
                <a:srgbClr val="002060"/>
              </a:solidFill>
              <a:latin typeface="Times New Roman" panose="02020603050405020304" pitchFamily="18" charset="0"/>
              <a:cs typeface="Times New Roman" panose="02020603050405020304" pitchFamily="18" charset="0"/>
            </a:endParaRPr>
          </a:p>
          <a:p>
            <a:pPr marL="457200" indent="-457200">
              <a:spcAft>
                <a:spcPts val="1200"/>
              </a:spcAft>
              <a:buFont typeface="Wingdings" panose="05000000000000000000" pitchFamily="2" charset="2"/>
              <a:buChar char="v"/>
            </a:pPr>
            <a:r>
              <a:rPr lang="en-US" sz="2800" dirty="0">
                <a:solidFill>
                  <a:srgbClr val="002060"/>
                </a:solidFill>
                <a:latin typeface="Times New Roman" panose="02020603050405020304" pitchFamily="18" charset="0"/>
                <a:cs typeface="Times New Roman" panose="02020603050405020304" pitchFamily="18" charset="0"/>
              </a:rPr>
              <a:t>Actually does not have short iterative processes, but instead controls the amount of work by emphasizing incremental tasks which essentially serve as the iterations </a:t>
            </a:r>
            <a:br>
              <a:rPr lang="en-US" sz="2800" dirty="0">
                <a:solidFill>
                  <a:srgbClr val="002060"/>
                </a:solidFill>
                <a:latin typeface="Times New Roman" panose="02020603050405020304" pitchFamily="18" charset="0"/>
                <a:cs typeface="Times New Roman" panose="02020603050405020304" pitchFamily="18" charset="0"/>
              </a:rPr>
            </a:br>
            <a:endParaRPr lang="en-US" sz="2800" dirty="0">
              <a:solidFill>
                <a:srgbClr val="002060"/>
              </a:solidFill>
              <a:latin typeface="Times New Roman" panose="02020603050405020304" pitchFamily="18" charset="0"/>
              <a:cs typeface="Times New Roman" panose="02020603050405020304" pitchFamily="18" charset="0"/>
            </a:endParaRPr>
          </a:p>
          <a:p>
            <a:pPr marL="457200" indent="-457200">
              <a:spcAft>
                <a:spcPts val="1200"/>
              </a:spcAft>
              <a:buFont typeface="Wingdings" panose="05000000000000000000" pitchFamily="2" charset="2"/>
              <a:buChar char="v"/>
            </a:pPr>
            <a:endParaRPr lang="en-US" sz="2800" dirty="0">
              <a:solidFill>
                <a:srgbClr val="002060"/>
              </a:solidFill>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0" y="630429"/>
            <a:ext cx="9144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Kanban for Agile </a:t>
            </a:r>
            <a:endParaRPr lang="en-US" sz="3200" dirty="0">
              <a:latin typeface="Arial" panose="020B0604020202020204" pitchFamily="34" charset="0"/>
              <a:ea typeface="+mn-ea"/>
              <a:cs typeface="Arial" panose="020B0604020202020204" pitchFamily="34" charset="0"/>
            </a:endParaRPr>
          </a:p>
        </p:txBody>
      </p:sp>
      <p:sp>
        <p:nvSpPr>
          <p:cNvPr id="2" name="Slide Number Placeholder 1"/>
          <p:cNvSpPr>
            <a:spLocks noGrp="1"/>
          </p:cNvSpPr>
          <p:nvPr>
            <p:ph type="sldNum" sz="quarter" idx="12"/>
          </p:nvPr>
        </p:nvSpPr>
        <p:spPr/>
        <p:txBody>
          <a:bodyPr/>
          <a:lstStyle/>
          <a:p>
            <a:fld id="{18C842D8-58CA-4BF8-92A4-01276D9F6950}" type="slidenum">
              <a:rPr lang="en-US" smtClean="0"/>
              <a:t>83</a:t>
            </a:fld>
            <a:endParaRPr lang="en-US"/>
          </a:p>
        </p:txBody>
      </p:sp>
    </p:spTree>
    <p:extLst>
      <p:ext uri="{BB962C8B-B14F-4D97-AF65-F5344CB8AC3E}">
        <p14:creationId xmlns:p14="http://schemas.microsoft.com/office/powerpoint/2010/main" val="172793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 calcmode="lin" valueType="num">
                                      <p:cBhvr additive="base">
                                        <p:cTn id="13"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 calcmode="lin" valueType="num">
                                      <p:cBhvr additive="base">
                                        <p:cTn id="19"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Kanban for Agile </a:t>
            </a:r>
            <a:endParaRPr lang="en-US" sz="3200" dirty="0">
              <a:latin typeface="Arial" panose="020B0604020202020204" pitchFamily="34" charset="0"/>
              <a:ea typeface="+mn-ea"/>
              <a:cs typeface="Arial" panose="020B0604020202020204" pitchFamily="34" charset="0"/>
            </a:endParaRPr>
          </a:p>
        </p:txBody>
      </p:sp>
      <p:pic>
        <p:nvPicPr>
          <p:cNvPr id="2" name="Picture 1"/>
          <p:cNvPicPr>
            <a:picLocks noChangeAspect="1"/>
          </p:cNvPicPr>
          <p:nvPr/>
        </p:nvPicPr>
        <p:blipFill>
          <a:blip r:embed="rId3"/>
          <a:stretch>
            <a:fillRect/>
          </a:stretch>
        </p:blipFill>
        <p:spPr>
          <a:xfrm>
            <a:off x="914400" y="914400"/>
            <a:ext cx="7463425" cy="4191000"/>
          </a:xfrm>
          <a:prstGeom prst="rect">
            <a:avLst/>
          </a:prstGeom>
        </p:spPr>
      </p:pic>
      <p:sp>
        <p:nvSpPr>
          <p:cNvPr id="3" name="TextBox 2"/>
          <p:cNvSpPr txBox="1"/>
          <p:nvPr/>
        </p:nvSpPr>
        <p:spPr>
          <a:xfrm>
            <a:off x="152400" y="5737558"/>
            <a:ext cx="6248400" cy="276999"/>
          </a:xfrm>
          <a:prstGeom prst="rect">
            <a:avLst/>
          </a:prstGeom>
          <a:noFill/>
        </p:spPr>
        <p:txBody>
          <a:bodyPr wrap="square" rtlCol="0">
            <a:spAutoFit/>
          </a:bodyPr>
          <a:lstStyle/>
          <a:p>
            <a:r>
              <a:rPr lang="en-US" sz="1200" dirty="0">
                <a:solidFill>
                  <a:schemeClr val="tx2"/>
                </a:solidFill>
              </a:rPr>
              <a:t>Source: https://opensource.com/alternatives/trello</a:t>
            </a:r>
          </a:p>
        </p:txBody>
      </p:sp>
      <p:sp>
        <p:nvSpPr>
          <p:cNvPr id="11" name="TextBox 10"/>
          <p:cNvSpPr txBox="1"/>
          <p:nvPr/>
        </p:nvSpPr>
        <p:spPr>
          <a:xfrm>
            <a:off x="190500" y="5257800"/>
            <a:ext cx="9296400" cy="523220"/>
          </a:xfrm>
          <a:prstGeom prst="rect">
            <a:avLst/>
          </a:prstGeom>
          <a:noFill/>
        </p:spPr>
        <p:txBody>
          <a:bodyPr wrap="square" rtlCol="0">
            <a:spAutoFit/>
          </a:bodyPr>
          <a:lstStyle/>
          <a:p>
            <a:pPr>
              <a:spcAft>
                <a:spcPts val="1800"/>
              </a:spcAft>
            </a:pPr>
            <a:r>
              <a:rPr lang="en-US" sz="2800" dirty="0">
                <a:solidFill>
                  <a:srgbClr val="002060"/>
                </a:solidFill>
                <a:latin typeface="Times New Roman" panose="02020603050405020304" pitchFamily="18" charset="0"/>
                <a:cs typeface="Times New Roman" panose="02020603050405020304" pitchFamily="18" charset="0"/>
              </a:rPr>
              <a:t>Simplest board possible</a:t>
            </a:r>
          </a:p>
        </p:txBody>
      </p:sp>
      <p:sp>
        <p:nvSpPr>
          <p:cNvPr id="4" name="Slide Number Placeholder 3"/>
          <p:cNvSpPr>
            <a:spLocks noGrp="1"/>
          </p:cNvSpPr>
          <p:nvPr>
            <p:ph type="sldNum" sz="quarter" idx="12"/>
          </p:nvPr>
        </p:nvSpPr>
        <p:spPr/>
        <p:txBody>
          <a:bodyPr/>
          <a:lstStyle/>
          <a:p>
            <a:fld id="{18C842D8-58CA-4BF8-92A4-01276D9F6950}" type="slidenum">
              <a:rPr lang="en-US" smtClean="0"/>
              <a:t>84</a:t>
            </a:fld>
            <a:endParaRPr lang="en-US"/>
          </a:p>
        </p:txBody>
      </p:sp>
    </p:spTree>
    <p:extLst>
      <p:ext uri="{BB962C8B-B14F-4D97-AF65-F5344CB8AC3E}">
        <p14:creationId xmlns:p14="http://schemas.microsoft.com/office/powerpoint/2010/main" val="8836935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Kanban for Agile </a:t>
            </a:r>
            <a:endParaRPr lang="en-US" sz="3200" dirty="0">
              <a:latin typeface="Arial" panose="020B0604020202020204" pitchFamily="34" charset="0"/>
              <a:ea typeface="+mn-ea"/>
              <a:cs typeface="Arial" panose="020B0604020202020204" pitchFamily="34" charset="0"/>
            </a:endParaRPr>
          </a:p>
        </p:txBody>
      </p:sp>
      <p:sp>
        <p:nvSpPr>
          <p:cNvPr id="11" name="TextBox 10"/>
          <p:cNvSpPr txBox="1"/>
          <p:nvPr/>
        </p:nvSpPr>
        <p:spPr>
          <a:xfrm>
            <a:off x="228600" y="957454"/>
            <a:ext cx="8382000" cy="1846659"/>
          </a:xfrm>
          <a:prstGeom prst="rect">
            <a:avLst/>
          </a:prstGeom>
          <a:noFill/>
        </p:spPr>
        <p:txBody>
          <a:bodyPr wrap="square" rtlCol="0">
            <a:spAutoFit/>
          </a:bodyPr>
          <a:lstStyle/>
          <a:p>
            <a:pPr algn="ctr">
              <a:spcAft>
                <a:spcPts val="1800"/>
              </a:spcAft>
            </a:pPr>
            <a:r>
              <a:rPr lang="en-US" sz="2800" dirty="0">
                <a:solidFill>
                  <a:srgbClr val="002060"/>
                </a:solidFill>
                <a:latin typeface="Times New Roman" panose="02020603050405020304" pitchFamily="18" charset="0"/>
                <a:cs typeface="Times New Roman" panose="02020603050405020304" pitchFamily="18" charset="0"/>
              </a:rPr>
              <a:t> Quick Example</a:t>
            </a:r>
          </a:p>
          <a:p>
            <a:pPr algn="ctr">
              <a:spcAft>
                <a:spcPts val="1800"/>
              </a:spcAft>
            </a:pPr>
            <a:endParaRPr lang="en-US" sz="2800" dirty="0">
              <a:solidFill>
                <a:srgbClr val="002060"/>
              </a:solidFill>
              <a:latin typeface="Times New Roman" panose="02020603050405020304" pitchFamily="18" charset="0"/>
              <a:cs typeface="Times New Roman" panose="02020603050405020304" pitchFamily="18" charset="0"/>
            </a:endParaRPr>
          </a:p>
          <a:p>
            <a:pPr algn="ctr">
              <a:spcAft>
                <a:spcPts val="1800"/>
              </a:spcAft>
            </a:pPr>
            <a:r>
              <a:rPr lang="en-US" sz="2800" dirty="0">
                <a:hlinkClick r:id="rId3"/>
              </a:rPr>
              <a:t>https://trello.com/b/sIIyR0JN/dc2-board-board</a:t>
            </a:r>
            <a:endParaRPr lang="en-US" sz="2800" dirty="0">
              <a:solidFill>
                <a:srgbClr val="00206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18C842D8-58CA-4BF8-92A4-01276D9F6950}" type="slidenum">
              <a:rPr lang="en-US" smtClean="0"/>
              <a:t>85</a:t>
            </a:fld>
            <a:endParaRPr lang="en-US"/>
          </a:p>
        </p:txBody>
      </p:sp>
    </p:spTree>
    <p:extLst>
      <p:ext uri="{BB962C8B-B14F-4D97-AF65-F5344CB8AC3E}">
        <p14:creationId xmlns:p14="http://schemas.microsoft.com/office/powerpoint/2010/main" val="9989484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Kanban Research</a:t>
            </a:r>
            <a:endParaRPr lang="en-US" sz="3200" dirty="0">
              <a:latin typeface="Arial" panose="020B0604020202020204" pitchFamily="34" charset="0"/>
              <a:ea typeface="+mn-ea"/>
              <a:cs typeface="Arial" panose="020B0604020202020204" pitchFamily="34" charset="0"/>
            </a:endParaRPr>
          </a:p>
        </p:txBody>
      </p:sp>
      <p:sp>
        <p:nvSpPr>
          <p:cNvPr id="35" name="TextBox 34"/>
          <p:cNvSpPr txBox="1"/>
          <p:nvPr/>
        </p:nvSpPr>
        <p:spPr>
          <a:xfrm>
            <a:off x="-533400" y="630429"/>
            <a:ext cx="9677400" cy="3431709"/>
          </a:xfrm>
          <a:prstGeom prst="rect">
            <a:avLst/>
          </a:prstGeom>
          <a:noFill/>
        </p:spPr>
        <p:txBody>
          <a:bodyPr wrap="square" rtlCol="0">
            <a:spAutoFit/>
          </a:bodyPr>
          <a:lstStyle/>
          <a:p>
            <a:pPr lvl="2" indent="-457200">
              <a:spcAft>
                <a:spcPts val="600"/>
              </a:spcAft>
              <a:buFont typeface="Wingdings" panose="05000000000000000000" pitchFamily="2" charset="2"/>
              <a:buChar char="v"/>
            </a:pPr>
            <a:r>
              <a:rPr lang="en-US" sz="2400" dirty="0" err="1">
                <a:solidFill>
                  <a:srgbClr val="002060"/>
                </a:solidFill>
                <a:latin typeface="Times New Roman" panose="02020603050405020304" pitchFamily="18" charset="0"/>
                <a:cs typeface="Times New Roman" panose="02020603050405020304" pitchFamily="18" charset="0"/>
              </a:rPr>
              <a:t>Saltz</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Shamshurin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Crowston</a:t>
            </a:r>
            <a:r>
              <a:rPr lang="en-US" sz="2400" dirty="0">
                <a:solidFill>
                  <a:srgbClr val="002060"/>
                </a:solidFill>
                <a:latin typeface="Times New Roman" panose="02020603050405020304" pitchFamily="18" charset="0"/>
                <a:cs typeface="Times New Roman" panose="02020603050405020304" pitchFamily="18" charset="0"/>
              </a:rPr>
              <a:t> (2017) “Comparing Data Science Project Management Methodologies via a Controlled Experiment” </a:t>
            </a:r>
          </a:p>
          <a:p>
            <a:pPr lvl="3" indent="-457200">
              <a:spcAft>
                <a:spcPts val="600"/>
              </a:spcAft>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Compared four different methods for managing data science projects being used by graduate data science student teams.</a:t>
            </a:r>
          </a:p>
          <a:p>
            <a:pPr lvl="4" indent="-457200">
              <a:spcAft>
                <a:spcPts val="6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Agile Scrum</a:t>
            </a:r>
          </a:p>
          <a:p>
            <a:pPr lvl="4" indent="-457200">
              <a:spcAft>
                <a:spcPts val="6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Agile Kanban</a:t>
            </a:r>
          </a:p>
          <a:p>
            <a:pPr lvl="4" indent="-457200">
              <a:spcAft>
                <a:spcPts val="6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CRISP</a:t>
            </a:r>
          </a:p>
          <a:p>
            <a:pPr lvl="4" indent="-457200">
              <a:spcAft>
                <a:spcPts val="600"/>
              </a:spcAft>
              <a:buFont typeface="Wingdings" panose="05000000000000000000" pitchFamily="2" charset="2"/>
              <a:buChar char="v"/>
            </a:pPr>
            <a:r>
              <a:rPr lang="en-US" sz="2400" dirty="0">
                <a:solidFill>
                  <a:srgbClr val="002060"/>
                </a:solidFill>
                <a:latin typeface="Times New Roman" panose="02020603050405020304" pitchFamily="18" charset="0"/>
                <a:cs typeface="Times New Roman" panose="02020603050405020304" pitchFamily="18" charset="0"/>
              </a:rPr>
              <a:t>Baseline: chaos  </a:t>
            </a:r>
          </a:p>
        </p:txBody>
      </p:sp>
      <p:sp>
        <p:nvSpPr>
          <p:cNvPr id="2" name="Slide Number Placeholder 1"/>
          <p:cNvSpPr>
            <a:spLocks noGrp="1"/>
          </p:cNvSpPr>
          <p:nvPr>
            <p:ph type="sldNum" sz="quarter" idx="12"/>
          </p:nvPr>
        </p:nvSpPr>
        <p:spPr/>
        <p:txBody>
          <a:bodyPr/>
          <a:lstStyle/>
          <a:p>
            <a:fld id="{18C842D8-58CA-4BF8-92A4-01276D9F6950}" type="slidenum">
              <a:rPr lang="en-US" smtClean="0"/>
              <a:t>86</a:t>
            </a:fld>
            <a:endParaRPr lang="en-US"/>
          </a:p>
        </p:txBody>
      </p:sp>
    </p:spTree>
    <p:extLst>
      <p:ext uri="{BB962C8B-B14F-4D97-AF65-F5344CB8AC3E}">
        <p14:creationId xmlns:p14="http://schemas.microsoft.com/office/powerpoint/2010/main" val="10986243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Kanban Research</a:t>
            </a:r>
            <a:endParaRPr lang="en-US" sz="3200" dirty="0">
              <a:latin typeface="Arial" panose="020B0604020202020204" pitchFamily="34" charset="0"/>
              <a:ea typeface="+mn-ea"/>
              <a:cs typeface="Arial" panose="020B0604020202020204" pitchFamily="34" charset="0"/>
            </a:endParaRPr>
          </a:p>
        </p:txBody>
      </p:sp>
      <p:sp>
        <p:nvSpPr>
          <p:cNvPr id="35" name="TextBox 34"/>
          <p:cNvSpPr txBox="1"/>
          <p:nvPr/>
        </p:nvSpPr>
        <p:spPr>
          <a:xfrm>
            <a:off x="-304800" y="614214"/>
            <a:ext cx="9004111" cy="5524589"/>
          </a:xfrm>
          <a:prstGeom prst="rect">
            <a:avLst/>
          </a:prstGeom>
          <a:noFill/>
        </p:spPr>
        <p:txBody>
          <a:bodyPr wrap="square" rtlCol="0">
            <a:spAutoFit/>
          </a:bodyPr>
          <a:lstStyle/>
          <a:p>
            <a:pPr lvl="2" indent="-457200">
              <a:spcAft>
                <a:spcPts val="600"/>
              </a:spcAft>
              <a:buFont typeface="Wingdings" panose="05000000000000000000" pitchFamily="2" charset="2"/>
              <a:buChar char="v"/>
            </a:pPr>
            <a:r>
              <a:rPr lang="en-US" sz="2600" dirty="0">
                <a:solidFill>
                  <a:srgbClr val="002060"/>
                </a:solidFill>
                <a:latin typeface="Times New Roman" panose="02020603050405020304" pitchFamily="18" charset="0"/>
                <a:cs typeface="Times New Roman" panose="02020603050405020304" pitchFamily="18" charset="0"/>
              </a:rPr>
              <a:t>Results showed Kanban was the most effective across the various metrics and surveys used to assess team performance. </a:t>
            </a:r>
          </a:p>
          <a:p>
            <a:pPr lvl="3" indent="-457200">
              <a:spcAft>
                <a:spcPts val="600"/>
              </a:spcAft>
              <a:buFont typeface="Wingdings" panose="05000000000000000000" pitchFamily="2" charset="2"/>
              <a:buChar char="Ø"/>
            </a:pPr>
            <a:r>
              <a:rPr lang="en-US" sz="2600" dirty="0">
                <a:solidFill>
                  <a:srgbClr val="002060"/>
                </a:solidFill>
                <a:latin typeface="Times New Roman" panose="02020603050405020304" pitchFamily="18" charset="0"/>
                <a:cs typeface="Times New Roman" panose="02020603050405020304" pitchFamily="18" charset="0"/>
              </a:rPr>
              <a:t>Specifically the authors suggest “Kanban helped with student teamwork skills and fostered collaboration. It also appears to have a low barrier to entry with no significant training required.”</a:t>
            </a:r>
          </a:p>
          <a:p>
            <a:pPr marL="914400" lvl="3">
              <a:spcAft>
                <a:spcPts val="600"/>
              </a:spcAft>
            </a:pPr>
            <a:endParaRPr lang="en-US" sz="2600" dirty="0">
              <a:solidFill>
                <a:srgbClr val="002060"/>
              </a:solidFill>
              <a:latin typeface="Times New Roman" panose="02020603050405020304" pitchFamily="18" charset="0"/>
              <a:cs typeface="Times New Roman" panose="02020603050405020304" pitchFamily="18" charset="0"/>
            </a:endParaRPr>
          </a:p>
          <a:p>
            <a:pPr lvl="2" indent="-457200">
              <a:spcAft>
                <a:spcPts val="600"/>
              </a:spcAft>
              <a:buFont typeface="Wingdings" panose="05000000000000000000" pitchFamily="2" charset="2"/>
              <a:buChar char="v"/>
            </a:pPr>
            <a:r>
              <a:rPr lang="en-US" sz="2600" dirty="0">
                <a:solidFill>
                  <a:srgbClr val="002060"/>
                </a:solidFill>
                <a:latin typeface="Times New Roman" panose="02020603050405020304" pitchFamily="18" charset="0"/>
                <a:cs typeface="Times New Roman" panose="02020603050405020304" pitchFamily="18" charset="0"/>
              </a:rPr>
              <a:t>An Industry Case Study: </a:t>
            </a:r>
            <a:r>
              <a:rPr lang="en-US" sz="2600" dirty="0" err="1">
                <a:solidFill>
                  <a:srgbClr val="002060"/>
                </a:solidFill>
                <a:latin typeface="Times New Roman" panose="02020603050405020304" pitchFamily="18" charset="0"/>
                <a:cs typeface="Times New Roman" panose="02020603050405020304" pitchFamily="18" charset="0"/>
              </a:rPr>
              <a:t>Sjøberg</a:t>
            </a:r>
            <a:r>
              <a:rPr lang="en-US" sz="2600" dirty="0">
                <a:solidFill>
                  <a:srgbClr val="002060"/>
                </a:solidFill>
                <a:latin typeface="Times New Roman" panose="02020603050405020304" pitchFamily="18" charset="0"/>
                <a:cs typeface="Times New Roman" panose="02020603050405020304" pitchFamily="18" charset="0"/>
              </a:rPr>
              <a:t> (2012) “Quantifying the Effect of Using Kanban versus Scrum” found that after implementing a Kanban approach the company being analyzed reduced lead time by nearly 50%, bugs dropped by 10% and overall productivity improved.  </a:t>
            </a:r>
          </a:p>
        </p:txBody>
      </p:sp>
      <p:cxnSp>
        <p:nvCxnSpPr>
          <p:cNvPr id="3" name="Straight Connector 2"/>
          <p:cNvCxnSpPr/>
          <p:nvPr/>
        </p:nvCxnSpPr>
        <p:spPr>
          <a:xfrm>
            <a:off x="0" y="3733800"/>
            <a:ext cx="9144000" cy="0"/>
          </a:xfrm>
          <a:prstGeom prst="line">
            <a:avLst/>
          </a:prstGeom>
          <a:ln w="31750">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18C842D8-58CA-4BF8-92A4-01276D9F6950}" type="slidenum">
              <a:rPr lang="en-US" smtClean="0"/>
              <a:t>87</a:t>
            </a:fld>
            <a:endParaRPr lang="en-US"/>
          </a:p>
        </p:txBody>
      </p:sp>
    </p:spTree>
    <p:extLst>
      <p:ext uri="{BB962C8B-B14F-4D97-AF65-F5344CB8AC3E}">
        <p14:creationId xmlns:p14="http://schemas.microsoft.com/office/powerpoint/2010/main" val="403441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630429"/>
            <a:ext cx="9144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1320989" y="15433"/>
            <a:ext cx="71372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Kanban Methods: Tradition Software</a:t>
            </a:r>
            <a:endParaRPr lang="en-US" sz="3200" dirty="0">
              <a:latin typeface="Arial" panose="020B0604020202020204" pitchFamily="34" charset="0"/>
              <a:ea typeface="+mn-ea"/>
              <a:cs typeface="Arial" panose="020B0604020202020204" pitchFamily="34" charset="0"/>
            </a:endParaRPr>
          </a:p>
        </p:txBody>
      </p:sp>
      <p:pic>
        <p:nvPicPr>
          <p:cNvPr id="3" name="Picture 2"/>
          <p:cNvPicPr>
            <a:picLocks noChangeAspect="1"/>
          </p:cNvPicPr>
          <p:nvPr/>
        </p:nvPicPr>
        <p:blipFill>
          <a:blip r:embed="rId3"/>
          <a:stretch>
            <a:fillRect/>
          </a:stretch>
        </p:blipFill>
        <p:spPr>
          <a:xfrm>
            <a:off x="76200" y="838200"/>
            <a:ext cx="8915400" cy="4267200"/>
          </a:xfrm>
          <a:prstGeom prst="rect">
            <a:avLst/>
          </a:prstGeom>
        </p:spPr>
      </p:pic>
      <p:sp>
        <p:nvSpPr>
          <p:cNvPr id="35" name="TextBox 34"/>
          <p:cNvSpPr txBox="1"/>
          <p:nvPr/>
        </p:nvSpPr>
        <p:spPr>
          <a:xfrm>
            <a:off x="76200" y="5109210"/>
            <a:ext cx="8991600" cy="1615827"/>
          </a:xfrm>
          <a:prstGeom prst="rect">
            <a:avLst/>
          </a:prstGeom>
          <a:solidFill>
            <a:schemeClr val="bg1">
              <a:tint val="96000"/>
              <a:lumMod val="110000"/>
            </a:schemeClr>
          </a:solidFill>
        </p:spPr>
        <p:txBody>
          <a:bodyPr wrap="square" rtlCol="0">
            <a:spAutoFit/>
          </a:bodyPr>
          <a:lstStyle/>
          <a:p>
            <a:pPr indent="-457200">
              <a:spcAft>
                <a:spcPts val="600"/>
              </a:spcAft>
              <a:buFont typeface="Wingdings" panose="05000000000000000000" pitchFamily="2" charset="2"/>
              <a:buChar char="v"/>
            </a:pPr>
            <a:r>
              <a:rPr lang="en-US" sz="2100" dirty="0">
                <a:solidFill>
                  <a:srgbClr val="002060"/>
                </a:solidFill>
                <a:latin typeface="Times New Roman" panose="02020603050405020304" pitchFamily="18" charset="0"/>
                <a:cs typeface="Times New Roman" panose="02020603050405020304" pitchFamily="18" charset="0"/>
              </a:rPr>
              <a:t>Puts the whole project in one place</a:t>
            </a:r>
          </a:p>
          <a:p>
            <a:pPr indent="-457200">
              <a:spcAft>
                <a:spcPts val="600"/>
              </a:spcAft>
              <a:buFont typeface="Wingdings" panose="05000000000000000000" pitchFamily="2" charset="2"/>
              <a:buChar char="v"/>
            </a:pPr>
            <a:r>
              <a:rPr lang="en-US" sz="2100" dirty="0">
                <a:solidFill>
                  <a:srgbClr val="002060"/>
                </a:solidFill>
                <a:latin typeface="Times New Roman" panose="02020603050405020304" pitchFamily="18" charset="0"/>
                <a:cs typeface="Times New Roman" panose="02020603050405020304" pitchFamily="18" charset="0"/>
              </a:rPr>
              <a:t>User Story – Essentially a task or could be a hypothesis</a:t>
            </a:r>
          </a:p>
          <a:p>
            <a:pPr indent="-457200">
              <a:spcAft>
                <a:spcPts val="600"/>
              </a:spcAft>
              <a:buFont typeface="Wingdings" panose="05000000000000000000" pitchFamily="2" charset="2"/>
              <a:buChar char="v"/>
            </a:pPr>
            <a:r>
              <a:rPr lang="en-US" sz="2100" dirty="0">
                <a:solidFill>
                  <a:srgbClr val="002060"/>
                </a:solidFill>
                <a:latin typeface="Times New Roman" panose="02020603050405020304" pitchFamily="18" charset="0"/>
                <a:cs typeface="Times New Roman" panose="02020603050405020304" pitchFamily="18" charset="0"/>
              </a:rPr>
              <a:t>Place a User Story into the workflow once another is completed</a:t>
            </a:r>
          </a:p>
          <a:p>
            <a:pPr indent="-457200">
              <a:spcAft>
                <a:spcPts val="600"/>
              </a:spcAft>
              <a:buFont typeface="Wingdings" panose="05000000000000000000" pitchFamily="2" charset="2"/>
              <a:buChar char="v"/>
            </a:pPr>
            <a:r>
              <a:rPr lang="en-US" sz="2100" dirty="0">
                <a:solidFill>
                  <a:srgbClr val="002060"/>
                </a:solidFill>
                <a:latin typeface="Times New Roman" panose="02020603050405020304" pitchFamily="18" charset="0"/>
                <a:cs typeface="Times New Roman" panose="02020603050405020304" pitchFamily="18" charset="0"/>
              </a:rPr>
              <a:t>Rule 2X work workflow, with X being the data scientists </a:t>
            </a:r>
          </a:p>
        </p:txBody>
      </p:sp>
      <p:sp>
        <p:nvSpPr>
          <p:cNvPr id="2" name="Slide Number Placeholder 1"/>
          <p:cNvSpPr>
            <a:spLocks noGrp="1"/>
          </p:cNvSpPr>
          <p:nvPr>
            <p:ph type="sldNum" sz="quarter" idx="12"/>
          </p:nvPr>
        </p:nvSpPr>
        <p:spPr/>
        <p:txBody>
          <a:bodyPr/>
          <a:lstStyle/>
          <a:p>
            <a:fld id="{18C842D8-58CA-4BF8-92A4-01276D9F6950}" type="slidenum">
              <a:rPr lang="en-US" smtClean="0"/>
              <a:t>88</a:t>
            </a:fld>
            <a:endParaRPr lang="en-US"/>
          </a:p>
        </p:txBody>
      </p:sp>
    </p:spTree>
    <p:extLst>
      <p:ext uri="{BB962C8B-B14F-4D97-AF65-F5344CB8AC3E}">
        <p14:creationId xmlns:p14="http://schemas.microsoft.com/office/powerpoint/2010/main" val="2309498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066800" y="28746"/>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Trello</a:t>
            </a:r>
            <a:endParaRPr lang="en-US" sz="3200" dirty="0">
              <a:latin typeface="Arial" panose="020B0604020202020204" pitchFamily="34" charset="0"/>
              <a:ea typeface="+mn-ea"/>
              <a:cs typeface="Arial" panose="020B0604020202020204" pitchFamily="34" charset="0"/>
            </a:endParaRPr>
          </a:p>
        </p:txBody>
      </p:sp>
      <p:sp>
        <p:nvSpPr>
          <p:cNvPr id="7" name="TextBox 6"/>
          <p:cNvSpPr txBox="1"/>
          <p:nvPr/>
        </p:nvSpPr>
        <p:spPr>
          <a:xfrm>
            <a:off x="228600" y="914400"/>
            <a:ext cx="8073390" cy="2508379"/>
          </a:xfrm>
          <a:prstGeom prst="rect">
            <a:avLst/>
          </a:prstGeom>
          <a:noFill/>
        </p:spPr>
        <p:txBody>
          <a:bodyPr wrap="square" rtlCol="0">
            <a:spAutoFit/>
          </a:bodyPr>
          <a:lstStyle/>
          <a:p>
            <a:pPr>
              <a:spcAft>
                <a:spcPts val="1800"/>
              </a:spcAft>
            </a:pPr>
            <a:r>
              <a:rPr lang="en-US" sz="2800" dirty="0">
                <a:solidFill>
                  <a:srgbClr val="002060"/>
                </a:solidFill>
                <a:latin typeface="Times New Roman" panose="02020603050405020304" pitchFamily="18" charset="0"/>
                <a:cs typeface="Times New Roman" panose="02020603050405020304" pitchFamily="18" charset="0"/>
              </a:rPr>
              <a:t>Let’s Take a Look</a:t>
            </a:r>
          </a:p>
          <a:p>
            <a:pPr marL="457200" indent="-457200">
              <a:spcAft>
                <a:spcPts val="1800"/>
              </a:spcAft>
              <a:buFont typeface="Wingdings" panose="05000000000000000000" pitchFamily="2" charset="2"/>
              <a:buChar char="v"/>
            </a:pPr>
            <a:r>
              <a:rPr lang="en-US" sz="2800" dirty="0">
                <a:solidFill>
                  <a:srgbClr val="002060"/>
                </a:solidFill>
                <a:latin typeface="Times New Roman" panose="02020603050405020304" pitchFamily="18" charset="0"/>
                <a:cs typeface="Times New Roman" panose="02020603050405020304" pitchFamily="18" charset="0"/>
              </a:rPr>
              <a:t>Establish a Trello account </a:t>
            </a:r>
          </a:p>
          <a:p>
            <a:pPr marL="457200" indent="-457200">
              <a:spcAft>
                <a:spcPts val="1800"/>
              </a:spcAft>
              <a:buFont typeface="Wingdings" panose="05000000000000000000" pitchFamily="2" charset="2"/>
              <a:buChar char="v"/>
            </a:pPr>
            <a:r>
              <a:rPr lang="en-US" sz="2800" dirty="0">
                <a:solidFill>
                  <a:srgbClr val="002060"/>
                </a:solidFill>
                <a:latin typeface="Times New Roman" panose="02020603050405020304" pitchFamily="18" charset="0"/>
                <a:cs typeface="Times New Roman" panose="02020603050405020304" pitchFamily="18" charset="0"/>
              </a:rPr>
              <a:t>Explore Functionality</a:t>
            </a:r>
          </a:p>
          <a:p>
            <a:pPr marL="457200" indent="-457200">
              <a:spcAft>
                <a:spcPts val="1800"/>
              </a:spcAft>
              <a:buFont typeface="Wingdings" panose="05000000000000000000" pitchFamily="2" charset="2"/>
              <a:buChar char="v"/>
            </a:pPr>
            <a:r>
              <a:rPr lang="en-US" sz="2800" dirty="0">
                <a:solidFill>
                  <a:srgbClr val="002060"/>
                </a:solidFill>
                <a:latin typeface="Times New Roman" panose="02020603050405020304" pitchFamily="18" charset="0"/>
                <a:cs typeface="Times New Roman" panose="02020603050405020304" pitchFamily="18" charset="0"/>
              </a:rPr>
              <a:t>Link to GitHub</a:t>
            </a:r>
          </a:p>
        </p:txBody>
      </p:sp>
      <p:sp>
        <p:nvSpPr>
          <p:cNvPr id="2" name="Slide Number Placeholder 1"/>
          <p:cNvSpPr>
            <a:spLocks noGrp="1"/>
          </p:cNvSpPr>
          <p:nvPr>
            <p:ph type="sldNum" sz="quarter" idx="12"/>
          </p:nvPr>
        </p:nvSpPr>
        <p:spPr/>
        <p:txBody>
          <a:bodyPr/>
          <a:lstStyle/>
          <a:p>
            <a:fld id="{18C842D8-58CA-4BF8-92A4-01276D9F6950}" type="slidenum">
              <a:rPr lang="en-US" smtClean="0"/>
              <a:t>89</a:t>
            </a:fld>
            <a:endParaRPr lang="en-US"/>
          </a:p>
        </p:txBody>
      </p:sp>
    </p:spTree>
    <p:extLst>
      <p:ext uri="{BB962C8B-B14F-4D97-AF65-F5344CB8AC3E}">
        <p14:creationId xmlns:p14="http://schemas.microsoft.com/office/powerpoint/2010/main" val="2529303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379804-178B-4DE2-8426-CF2F8BE59632}"/>
              </a:ext>
            </a:extLst>
          </p:cNvPr>
          <p:cNvSpPr>
            <a:spLocks noGrp="1"/>
          </p:cNvSpPr>
          <p:nvPr>
            <p:ph type="sldNum" sz="quarter" idx="12"/>
          </p:nvPr>
        </p:nvSpPr>
        <p:spPr/>
        <p:txBody>
          <a:bodyPr/>
          <a:lstStyle/>
          <a:p>
            <a:fld id="{5ACD0CF0-90CC-9C41-A77B-2776398A8C8B}" type="slidenum">
              <a:rPr lang="en-US" smtClean="0"/>
              <a:pPr/>
              <a:t>9</a:t>
            </a:fld>
            <a:endParaRPr lang="en-US"/>
          </a:p>
        </p:txBody>
      </p:sp>
      <p:sp>
        <p:nvSpPr>
          <p:cNvPr id="13" name="Title 1">
            <a:extLst>
              <a:ext uri="{FF2B5EF4-FFF2-40B4-BE49-F238E27FC236}">
                <a16:creationId xmlns:a16="http://schemas.microsoft.com/office/drawing/2014/main" id="{18D46B13-9203-4EE0-9542-E454B464AB2C}"/>
              </a:ext>
            </a:extLst>
          </p:cNvPr>
          <p:cNvSpPr>
            <a:spLocks noGrp="1"/>
          </p:cNvSpPr>
          <p:nvPr>
            <p:ph type="title"/>
          </p:nvPr>
        </p:nvSpPr>
        <p:spPr>
          <a:xfrm>
            <a:off x="628650" y="136524"/>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sp>
        <p:nvSpPr>
          <p:cNvPr id="14" name="Title 1">
            <a:extLst>
              <a:ext uri="{FF2B5EF4-FFF2-40B4-BE49-F238E27FC236}">
                <a16:creationId xmlns:a16="http://schemas.microsoft.com/office/drawing/2014/main" id="{81BF5A9A-187C-49B7-93C8-C64314A31F39}"/>
              </a:ext>
            </a:extLst>
          </p:cNvPr>
          <p:cNvSpPr txBox="1">
            <a:spLocks/>
          </p:cNvSpPr>
          <p:nvPr/>
        </p:nvSpPr>
        <p:spPr>
          <a:xfrm>
            <a:off x="-304800" y="1828800"/>
            <a:ext cx="2743200" cy="548640"/>
          </a:xfrm>
        </p:spPr>
        <p:txBody>
          <a:bodyPr>
            <a:normAutofit/>
          </a:bodyPr>
          <a:lstStyle>
            <a:lvl1pPr algn="ctr" rtl="0" eaLnBrk="1" fontAlgn="base" hangingPunct="1">
              <a:spcBef>
                <a:spcPct val="0"/>
              </a:spcBef>
              <a:spcAft>
                <a:spcPct val="0"/>
              </a:spcAft>
              <a:defRPr sz="2100" b="1"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rgbClr val="002060"/>
                </a:solidFill>
                <a:latin typeface="Times New Roman" panose="02020603050405020304" pitchFamily="18" charset="0"/>
                <a:cs typeface="Times New Roman" panose="02020603050405020304" pitchFamily="18" charset="0"/>
              </a:rPr>
              <a:t>CRISP-DM</a:t>
            </a:r>
          </a:p>
        </p:txBody>
      </p:sp>
      <p:pic>
        <p:nvPicPr>
          <p:cNvPr id="2" name="Picture 1">
            <a:extLst>
              <a:ext uri="{FF2B5EF4-FFF2-40B4-BE49-F238E27FC236}">
                <a16:creationId xmlns:a16="http://schemas.microsoft.com/office/drawing/2014/main" id="{AB68417C-0F25-48A1-A90D-A142A1216B84}"/>
              </a:ext>
            </a:extLst>
          </p:cNvPr>
          <p:cNvPicPr>
            <a:picLocks noChangeAspect="1"/>
          </p:cNvPicPr>
          <p:nvPr/>
        </p:nvPicPr>
        <p:blipFill>
          <a:blip r:embed="rId2"/>
          <a:stretch>
            <a:fillRect/>
          </a:stretch>
        </p:blipFill>
        <p:spPr>
          <a:xfrm>
            <a:off x="2590800" y="921603"/>
            <a:ext cx="4919662" cy="4919662"/>
          </a:xfrm>
          <a:prstGeom prst="rect">
            <a:avLst/>
          </a:prstGeom>
        </p:spPr>
      </p:pic>
      <p:sp>
        <p:nvSpPr>
          <p:cNvPr id="3" name="TextBox 2">
            <a:extLst>
              <a:ext uri="{FF2B5EF4-FFF2-40B4-BE49-F238E27FC236}">
                <a16:creationId xmlns:a16="http://schemas.microsoft.com/office/drawing/2014/main" id="{AB4A9A3A-B194-43D8-ABA9-22DA28868546}"/>
              </a:ext>
            </a:extLst>
          </p:cNvPr>
          <p:cNvSpPr txBox="1"/>
          <p:nvPr/>
        </p:nvSpPr>
        <p:spPr>
          <a:xfrm>
            <a:off x="7172324" y="5382399"/>
            <a:ext cx="1828800" cy="553998"/>
          </a:xfrm>
          <a:prstGeom prst="rect">
            <a:avLst/>
          </a:prstGeom>
          <a:noFill/>
        </p:spPr>
        <p:txBody>
          <a:bodyPr wrap="square" rtlCol="0">
            <a:spAutoFit/>
          </a:bodyPr>
          <a:lstStyle/>
          <a:p>
            <a:r>
              <a:rPr lang="en-US" sz="1000" dirty="0">
                <a:hlinkClick r:id="rId3"/>
              </a:rPr>
              <a:t>https://www.researchgate.net/figure/CRISP-DM-process-model_fig3_261307514</a:t>
            </a:r>
            <a:endParaRPr lang="en-US" sz="1000" dirty="0"/>
          </a:p>
        </p:txBody>
      </p:sp>
    </p:spTree>
    <p:extLst>
      <p:ext uri="{BB962C8B-B14F-4D97-AF65-F5344CB8AC3E}">
        <p14:creationId xmlns:p14="http://schemas.microsoft.com/office/powerpoint/2010/main" val="27938406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320989" y="15433"/>
            <a:ext cx="6489511"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2060"/>
                </a:solidFill>
                <a:latin typeface="Times New Roman" panose="02020603050405020304" pitchFamily="18" charset="0"/>
                <a:ea typeface="+mn-ea"/>
                <a:cs typeface="Times New Roman" panose="02020603050405020304" pitchFamily="18" charset="0"/>
              </a:rPr>
              <a:t>Exercise </a:t>
            </a:r>
            <a:endParaRPr lang="en-US" sz="3200" dirty="0">
              <a:latin typeface="Arial" panose="020B0604020202020204" pitchFamily="34" charset="0"/>
              <a:ea typeface="+mn-ea"/>
              <a:cs typeface="Arial" panose="020B0604020202020204" pitchFamily="34" charset="0"/>
            </a:endParaRPr>
          </a:p>
        </p:txBody>
      </p:sp>
      <p:sp>
        <p:nvSpPr>
          <p:cNvPr id="7" name="TextBox 6"/>
          <p:cNvSpPr txBox="1"/>
          <p:nvPr/>
        </p:nvSpPr>
        <p:spPr>
          <a:xfrm>
            <a:off x="274860" y="696582"/>
            <a:ext cx="8716740" cy="2616101"/>
          </a:xfrm>
          <a:prstGeom prst="rect">
            <a:avLst/>
          </a:prstGeom>
          <a:noFill/>
        </p:spPr>
        <p:txBody>
          <a:bodyPr wrap="square" rtlCol="0">
            <a:spAutoFit/>
          </a:bodyPr>
          <a:lstStyle/>
          <a:p>
            <a:pPr marL="457200" indent="-457200">
              <a:spcAft>
                <a:spcPts val="600"/>
              </a:spcAft>
              <a:buFont typeface="Wingdings" panose="05000000000000000000" pitchFamily="2" charset="2"/>
              <a:buChar char="v"/>
            </a:pPr>
            <a:r>
              <a:rPr lang="en-US" sz="2800" dirty="0">
                <a:solidFill>
                  <a:srgbClr val="002060"/>
                </a:solidFill>
                <a:latin typeface="Times New Roman" panose="02020603050405020304" pitchFamily="18" charset="0"/>
                <a:cs typeface="Times New Roman" panose="02020603050405020304" pitchFamily="18" charset="0"/>
              </a:rPr>
              <a:t>In your project teams develop initial board using the </a:t>
            </a:r>
            <a:r>
              <a:rPr lang="en-US" sz="2800" dirty="0" err="1">
                <a:solidFill>
                  <a:srgbClr val="002060"/>
                </a:solidFill>
                <a:latin typeface="Times New Roman" panose="02020603050405020304" pitchFamily="18" charset="0"/>
                <a:cs typeface="Times New Roman" panose="02020603050405020304" pitchFamily="18" charset="0"/>
              </a:rPr>
              <a:t>Kaban</a:t>
            </a:r>
            <a:r>
              <a:rPr lang="en-US" sz="2800" dirty="0">
                <a:solidFill>
                  <a:srgbClr val="002060"/>
                </a:solidFill>
                <a:latin typeface="Times New Roman" panose="02020603050405020304" pitchFamily="18" charset="0"/>
                <a:cs typeface="Times New Roman" panose="02020603050405020304" pitchFamily="18" charset="0"/>
              </a:rPr>
              <a:t> approach </a:t>
            </a:r>
          </a:p>
          <a:p>
            <a:pPr marL="914400" lvl="1" indent="-457200">
              <a:spcAft>
                <a:spcPts val="600"/>
              </a:spcAft>
              <a:buFont typeface="Wingdings" panose="05000000000000000000" pitchFamily="2" charset="2"/>
              <a:buChar char="Ø"/>
            </a:pPr>
            <a:r>
              <a:rPr lang="en-US" sz="2800" dirty="0">
                <a:solidFill>
                  <a:srgbClr val="002060"/>
                </a:solidFill>
                <a:latin typeface="Times New Roman" panose="02020603050405020304" pitchFamily="18" charset="0"/>
                <a:cs typeface="Times New Roman" panose="02020603050405020304" pitchFamily="18" charset="0"/>
              </a:rPr>
              <a:t>Incorporate known milestones from this class </a:t>
            </a:r>
          </a:p>
          <a:p>
            <a:pPr marL="971550" lvl="1" indent="-514350">
              <a:spcAft>
                <a:spcPts val="600"/>
              </a:spcAft>
              <a:buFont typeface="+mj-lt"/>
              <a:buAutoNum type="arabicPeriod"/>
            </a:pPr>
            <a:endParaRPr lang="en-US" sz="2000" dirty="0">
              <a:solidFill>
                <a:srgbClr val="002060"/>
              </a:solidFill>
              <a:latin typeface="Times New Roman" panose="02020603050405020304" pitchFamily="18" charset="0"/>
              <a:cs typeface="Times New Roman" panose="02020603050405020304" pitchFamily="18" charset="0"/>
            </a:endParaRPr>
          </a:p>
          <a:p>
            <a:pPr marL="971550" lvl="1" indent="-514350">
              <a:spcAft>
                <a:spcPts val="600"/>
              </a:spcAft>
              <a:buFont typeface="+mj-lt"/>
              <a:buAutoNum type="arabicPeriod"/>
            </a:pPr>
            <a:endParaRPr lang="en-US" sz="2000" dirty="0">
              <a:solidFill>
                <a:srgbClr val="002060"/>
              </a:solidFill>
              <a:latin typeface="Times New Roman" panose="02020603050405020304" pitchFamily="18" charset="0"/>
              <a:cs typeface="Times New Roman" panose="02020603050405020304" pitchFamily="18" charset="0"/>
            </a:endParaRPr>
          </a:p>
          <a:p>
            <a:pPr marL="971550" lvl="1" indent="-514350">
              <a:spcAft>
                <a:spcPts val="600"/>
              </a:spcAft>
              <a:buFont typeface="+mj-lt"/>
              <a:buAutoNum type="arabicPeriod"/>
            </a:pP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18C842D8-58CA-4BF8-92A4-01276D9F6950}" type="slidenum">
              <a:rPr lang="en-US" smtClean="0"/>
              <a:t>90</a:t>
            </a:fld>
            <a:endParaRPr lang="en-US"/>
          </a:p>
        </p:txBody>
      </p:sp>
    </p:spTree>
    <p:extLst>
      <p:ext uri="{BB962C8B-B14F-4D97-AF65-F5344CB8AC3E}">
        <p14:creationId xmlns:p14="http://schemas.microsoft.com/office/powerpoint/2010/main" val="41770286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52400" y="737595"/>
            <a:ext cx="8632587" cy="2769989"/>
          </a:xfrm>
          <a:prstGeom prst="rect">
            <a:avLst/>
          </a:prstGeom>
          <a:noFill/>
        </p:spPr>
        <p:txBody>
          <a:bodyPr wrap="square" rtlCol="0">
            <a:spAutoFit/>
          </a:bodyPr>
          <a:lstStyle/>
          <a:p>
            <a:pPr marL="457200" indent="-457200">
              <a:spcAft>
                <a:spcPts val="1800"/>
              </a:spcAft>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Agile for Data Science Overview (</a:t>
            </a:r>
            <a:r>
              <a:rPr lang="en-US" sz="2400" dirty="0" err="1">
                <a:solidFill>
                  <a:srgbClr val="002060"/>
                </a:solidFill>
                <a:latin typeface="Times New Roman" panose="02020603050405020304" pitchFamily="18" charset="0"/>
                <a:cs typeface="Times New Roman" panose="02020603050405020304" pitchFamily="18" charset="0"/>
              </a:rPr>
              <a:t>Excella</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a:solidFill>
                  <a:srgbClr val="002060"/>
                </a:solidFill>
                <a:latin typeface="Times New Roman" panose="02020603050405020304" pitchFamily="18" charset="0"/>
                <a:cs typeface="Times New Roman" panose="02020603050405020304" pitchFamily="18" charset="0"/>
                <a:hlinkClick r:id="rId3"/>
              </a:rPr>
              <a:t>https://solutions.excella.com/making-agile-work-for-data-teams-presentation</a:t>
            </a:r>
            <a:endParaRPr lang="en-US" sz="2400" dirty="0">
              <a:solidFill>
                <a:srgbClr val="002060"/>
              </a:solidFill>
              <a:latin typeface="Times New Roman" panose="02020603050405020304" pitchFamily="18" charset="0"/>
              <a:cs typeface="Times New Roman" panose="02020603050405020304" pitchFamily="18" charset="0"/>
            </a:endParaRPr>
          </a:p>
          <a:p>
            <a:pPr marL="457200" indent="-457200">
              <a:spcAft>
                <a:spcPts val="1800"/>
              </a:spcAft>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Agile Manifesto for Data Science: </a:t>
            </a:r>
            <a:r>
              <a:rPr lang="en-US" sz="2400" dirty="0">
                <a:solidFill>
                  <a:srgbClr val="002060"/>
                </a:solidFill>
                <a:latin typeface="Times New Roman" panose="02020603050405020304" pitchFamily="18" charset="0"/>
                <a:cs typeface="Times New Roman" panose="02020603050405020304" pitchFamily="18" charset="0"/>
                <a:hlinkClick r:id="rId4"/>
              </a:rPr>
              <a:t>https://www.oreilly.com/ideas/a-manifesto-for-agile-data-science</a:t>
            </a:r>
            <a:endParaRPr lang="en-US" sz="2400" dirty="0">
              <a:solidFill>
                <a:srgbClr val="002060"/>
              </a:solidFill>
              <a:latin typeface="Times New Roman" panose="02020603050405020304" pitchFamily="18" charset="0"/>
              <a:cs typeface="Times New Roman" panose="02020603050405020304" pitchFamily="18" charset="0"/>
            </a:endParaRPr>
          </a:p>
          <a:p>
            <a:pPr marL="457200" indent="-457200">
              <a:spcAft>
                <a:spcPts val="1800"/>
              </a:spcAft>
              <a:buFont typeface="Wingdings" panose="05000000000000000000" pitchFamily="2" charset="2"/>
              <a:buChar char="Ø"/>
            </a:pPr>
            <a:r>
              <a:rPr lang="en-US" sz="2400" dirty="0" err="1">
                <a:solidFill>
                  <a:srgbClr val="002060"/>
                </a:solidFill>
                <a:latin typeface="Times New Roman" panose="02020603050405020304" pitchFamily="18" charset="0"/>
                <a:cs typeface="Times New Roman" panose="02020603050405020304" pitchFamily="18" charset="0"/>
              </a:rPr>
              <a:t>Maxmeister</a:t>
            </a:r>
            <a:r>
              <a:rPr lang="en-US" sz="2400" dirty="0">
                <a:solidFill>
                  <a:srgbClr val="002060"/>
                </a:solidFill>
                <a:latin typeface="Times New Roman" panose="02020603050405020304" pitchFamily="18" charset="0"/>
                <a:cs typeface="Times New Roman" panose="02020603050405020304" pitchFamily="18" charset="0"/>
              </a:rPr>
              <a:t>, M. (2018). Trello for Project Management</a:t>
            </a:r>
          </a:p>
        </p:txBody>
      </p:sp>
      <p:sp>
        <p:nvSpPr>
          <p:cNvPr id="9" name="Title 1"/>
          <p:cNvSpPr txBox="1">
            <a:spLocks/>
          </p:cNvSpPr>
          <p:nvPr/>
        </p:nvSpPr>
        <p:spPr>
          <a:xfrm>
            <a:off x="1320989" y="43133"/>
            <a:ext cx="6489511" cy="4801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002060"/>
                </a:solidFill>
                <a:latin typeface="Times New Roman" panose="02020603050405020304" pitchFamily="18" charset="0"/>
                <a:ea typeface="+mn-ea"/>
                <a:cs typeface="Times New Roman" panose="02020603050405020304" pitchFamily="18" charset="0"/>
              </a:rPr>
              <a:t>Sources</a:t>
            </a:r>
            <a:endParaRPr lang="en-US" sz="2800" dirty="0">
              <a:latin typeface="Arial" panose="020B0604020202020204" pitchFamily="34" charset="0"/>
              <a:ea typeface="+mn-ea"/>
              <a:cs typeface="Arial" panose="020B0604020202020204" pitchFamily="34" charset="0"/>
            </a:endParaRPr>
          </a:p>
        </p:txBody>
      </p:sp>
      <p:sp>
        <p:nvSpPr>
          <p:cNvPr id="2" name="Slide Number Placeholder 1"/>
          <p:cNvSpPr>
            <a:spLocks noGrp="1"/>
          </p:cNvSpPr>
          <p:nvPr>
            <p:ph type="sldNum" sz="quarter" idx="12"/>
          </p:nvPr>
        </p:nvSpPr>
        <p:spPr/>
        <p:txBody>
          <a:bodyPr/>
          <a:lstStyle/>
          <a:p>
            <a:fld id="{18C842D8-58CA-4BF8-92A4-01276D9F6950}" type="slidenum">
              <a:rPr lang="en-US" smtClean="0"/>
              <a:t>91</a:t>
            </a:fld>
            <a:endParaRPr lang="en-US"/>
          </a:p>
        </p:txBody>
      </p:sp>
    </p:spTree>
    <p:extLst>
      <p:ext uri="{BB962C8B-B14F-4D97-AF65-F5344CB8AC3E}">
        <p14:creationId xmlns:p14="http://schemas.microsoft.com/office/powerpoint/2010/main" val="5430640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Week 4 - 9.16</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226561D5-A5AD-4F24-8376-EBDE4088FA58}"/>
              </a:ext>
            </a:extLst>
          </p:cNvPr>
          <p:cNvSpPr txBox="1">
            <a:spLocks/>
          </p:cNvSpPr>
          <p:nvPr/>
        </p:nvSpPr>
        <p:spPr>
          <a:xfrm>
            <a:off x="190500" y="762000"/>
            <a:ext cx="8763000" cy="3429000"/>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lgn="l" defTabSz="685800">
              <a:buFont typeface="Wingdings" panose="05000000000000000000" pitchFamily="2" charset="2"/>
              <a:buChar char="Ø"/>
            </a:pPr>
            <a:r>
              <a:rPr lang="en-US" sz="3000" b="0" dirty="0">
                <a:solidFill>
                  <a:srgbClr val="002060"/>
                </a:solidFill>
                <a:latin typeface="Times New Roman" panose="02020603050405020304" pitchFamily="18" charset="0"/>
                <a:cs typeface="Times New Roman" panose="02020603050405020304" pitchFamily="18" charset="0"/>
              </a:rPr>
              <a:t>Target Setting </a:t>
            </a:r>
          </a:p>
          <a:p>
            <a:pPr marL="457200" indent="-457200" algn="l" defTabSz="685800">
              <a:buFont typeface="Wingdings" panose="05000000000000000000" pitchFamily="2" charset="2"/>
              <a:buChar char="Ø"/>
            </a:pPr>
            <a:endParaRPr lang="en-US" sz="3000" b="0" dirty="0">
              <a:solidFill>
                <a:srgbClr val="002060"/>
              </a:solidFill>
              <a:latin typeface="Times New Roman" panose="02020603050405020304" pitchFamily="18" charset="0"/>
              <a:cs typeface="Times New Roman" panose="02020603050405020304" pitchFamily="18" charset="0"/>
            </a:endParaRPr>
          </a:p>
          <a:p>
            <a:pPr marL="457200" indent="-457200" algn="l" defTabSz="685800">
              <a:buFont typeface="Wingdings" panose="05000000000000000000" pitchFamily="2" charset="2"/>
              <a:buChar char="Ø"/>
            </a:pPr>
            <a:r>
              <a:rPr lang="en-US" sz="3000" b="0" dirty="0">
                <a:solidFill>
                  <a:srgbClr val="002060"/>
                </a:solidFill>
                <a:latin typeface="Times New Roman" panose="02020603050405020304" pitchFamily="18" charset="0"/>
                <a:cs typeface="Times New Roman" panose="02020603050405020304" pitchFamily="18" charset="0"/>
              </a:rPr>
              <a:t>Case Study</a:t>
            </a:r>
          </a:p>
          <a:p>
            <a:pPr marL="457200" indent="-457200" algn="l" defTabSz="685800">
              <a:buFont typeface="Wingdings" panose="05000000000000000000" pitchFamily="2" charset="2"/>
              <a:buChar char="Ø"/>
            </a:pPr>
            <a:endParaRPr lang="en-US" sz="3000" b="0" dirty="0">
              <a:solidFill>
                <a:srgbClr val="002060"/>
              </a:solidFill>
              <a:latin typeface="Times New Roman" panose="02020603050405020304" pitchFamily="18" charset="0"/>
              <a:cs typeface="Times New Roman" panose="02020603050405020304" pitchFamily="18" charset="0"/>
            </a:endParaRPr>
          </a:p>
          <a:p>
            <a:pPr marL="457200" indent="-457200" algn="l" defTabSz="685800">
              <a:buFont typeface="Wingdings" panose="05000000000000000000" pitchFamily="2" charset="2"/>
              <a:buChar char="Ø"/>
            </a:pPr>
            <a:r>
              <a:rPr lang="en-US" sz="3000" b="0" dirty="0">
                <a:solidFill>
                  <a:srgbClr val="002060"/>
                </a:solidFill>
                <a:latin typeface="Times New Roman" panose="02020603050405020304" pitchFamily="18" charset="0"/>
                <a:cs typeface="Times New Roman" panose="02020603050405020304" pitchFamily="18" charset="0"/>
              </a:rPr>
              <a:t>GitHub Overview </a:t>
            </a:r>
          </a:p>
        </p:txBody>
      </p:sp>
    </p:spTree>
    <p:extLst>
      <p:ext uri="{BB962C8B-B14F-4D97-AF65-F5344CB8AC3E}">
        <p14:creationId xmlns:p14="http://schemas.microsoft.com/office/powerpoint/2010/main" val="42082365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6A72B2-B2E1-48C5-9178-5FAB79007506}"/>
              </a:ext>
            </a:extLst>
          </p:cNvPr>
          <p:cNvSpPr>
            <a:spLocks noGrp="1"/>
          </p:cNvSpPr>
          <p:nvPr>
            <p:ph type="sldNum" idx="12"/>
          </p:nvPr>
        </p:nvSpPr>
        <p:spPr/>
        <p:txBody>
          <a:bodyPr/>
          <a:lstStyle/>
          <a:p>
            <a:pPr lvl="0">
              <a:spcBef>
                <a:spcPts val="0"/>
              </a:spcBef>
              <a:buNone/>
            </a:pPr>
            <a:fld id="{00000000-1234-1234-1234-123412341234}" type="slidenum">
              <a:rPr lang="en" smtClean="0"/>
              <a:t>93</a:t>
            </a:fld>
            <a:endParaRPr lang="en"/>
          </a:p>
        </p:txBody>
      </p:sp>
      <p:sp>
        <p:nvSpPr>
          <p:cNvPr id="5" name="TextBox 4">
            <a:extLst>
              <a:ext uri="{FF2B5EF4-FFF2-40B4-BE49-F238E27FC236}">
                <a16:creationId xmlns:a16="http://schemas.microsoft.com/office/drawing/2014/main" id="{745D941A-81E9-442C-BDB2-314B4F94B078}"/>
              </a:ext>
            </a:extLst>
          </p:cNvPr>
          <p:cNvSpPr txBox="1"/>
          <p:nvPr/>
        </p:nvSpPr>
        <p:spPr>
          <a:xfrm>
            <a:off x="114300" y="1143000"/>
            <a:ext cx="8915400" cy="2246769"/>
          </a:xfrm>
          <a:prstGeom prst="rect">
            <a:avLst/>
          </a:prstGeom>
          <a:noFill/>
        </p:spPr>
        <p:txBody>
          <a:bodyPr wrap="square" rtlCol="0">
            <a:spAutoFit/>
          </a:bodyPr>
          <a:lstStyle/>
          <a:p>
            <a:pPr algn="ctr"/>
            <a:r>
              <a:rPr lang="en-US" sz="2800" dirty="0">
                <a:solidFill>
                  <a:schemeClr val="tx2"/>
                </a:solidFill>
                <a:latin typeface="Times New Roman" panose="02020603050405020304" pitchFamily="18" charset="0"/>
                <a:cs typeface="Times New Roman" panose="02020603050405020304" pitchFamily="18" charset="0"/>
              </a:rPr>
              <a:t>Andrew Ng a famous AI-pioneer, teaches that every Data Science project should start with defining a clear </a:t>
            </a:r>
            <a:r>
              <a:rPr lang="en-US" sz="2800" dirty="0">
                <a:solidFill>
                  <a:srgbClr val="FF0000"/>
                </a:solidFill>
                <a:latin typeface="Times New Roman" panose="02020603050405020304" pitchFamily="18" charset="0"/>
                <a:cs typeface="Times New Roman" panose="02020603050405020304" pitchFamily="18" charset="0"/>
              </a:rPr>
              <a:t>measurable metric</a:t>
            </a:r>
            <a:r>
              <a:rPr lang="en-US" sz="2800" dirty="0">
                <a:solidFill>
                  <a:schemeClr val="tx2"/>
                </a:solidFill>
                <a:latin typeface="Times New Roman" panose="02020603050405020304" pitchFamily="18" charset="0"/>
                <a:cs typeface="Times New Roman" panose="02020603050405020304" pitchFamily="18" charset="0"/>
              </a:rPr>
              <a:t>. He suggests that in large part this metric should define the </a:t>
            </a:r>
            <a:r>
              <a:rPr lang="en-US" sz="2800" dirty="0">
                <a:solidFill>
                  <a:srgbClr val="FF0000"/>
                </a:solidFill>
                <a:latin typeface="Times New Roman" panose="02020603050405020304" pitchFamily="18" charset="0"/>
                <a:cs typeface="Times New Roman" panose="02020603050405020304" pitchFamily="18" charset="0"/>
              </a:rPr>
              <a:t>success and failure </a:t>
            </a:r>
            <a:r>
              <a:rPr lang="en-US" sz="2800" dirty="0">
                <a:solidFill>
                  <a:schemeClr val="tx2"/>
                </a:solidFill>
                <a:latin typeface="Times New Roman" panose="02020603050405020304" pitchFamily="18" charset="0"/>
                <a:cs typeface="Times New Roman" panose="02020603050405020304" pitchFamily="18" charset="0"/>
              </a:rPr>
              <a:t>of the project. As a consequence, this goal </a:t>
            </a:r>
            <a:r>
              <a:rPr lang="en-US" sz="2800" dirty="0">
                <a:solidFill>
                  <a:srgbClr val="FF0000"/>
                </a:solidFill>
                <a:latin typeface="Times New Roman" panose="02020603050405020304" pitchFamily="18" charset="0"/>
                <a:cs typeface="Times New Roman" panose="02020603050405020304" pitchFamily="18" charset="0"/>
              </a:rPr>
              <a:t>steers</a:t>
            </a:r>
            <a:r>
              <a:rPr lang="en-US" sz="2800" dirty="0">
                <a:solidFill>
                  <a:schemeClr val="tx2"/>
                </a:solidFill>
                <a:latin typeface="Times New Roman" panose="02020603050405020304" pitchFamily="18" charset="0"/>
                <a:cs typeface="Times New Roman" panose="02020603050405020304" pitchFamily="18" charset="0"/>
              </a:rPr>
              <a:t> the direction of the project.</a:t>
            </a:r>
          </a:p>
        </p:txBody>
      </p:sp>
    </p:spTree>
    <p:extLst>
      <p:ext uri="{BB962C8B-B14F-4D97-AF65-F5344CB8AC3E}">
        <p14:creationId xmlns:p14="http://schemas.microsoft.com/office/powerpoint/2010/main" val="30804391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Target Setting </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226561D5-A5AD-4F24-8376-EBDE4088FA58}"/>
              </a:ext>
            </a:extLst>
          </p:cNvPr>
          <p:cNvSpPr txBox="1">
            <a:spLocks/>
          </p:cNvSpPr>
          <p:nvPr/>
        </p:nvSpPr>
        <p:spPr>
          <a:xfrm>
            <a:off x="190500" y="762000"/>
            <a:ext cx="8763000" cy="4191000"/>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lgn="l" defTabSz="685800">
              <a:buFont typeface="Wingdings" panose="05000000000000000000" pitchFamily="2" charset="2"/>
              <a:buChar char="Ø"/>
            </a:pPr>
            <a:r>
              <a:rPr lang="en-US" sz="2400" b="0" dirty="0">
                <a:solidFill>
                  <a:srgbClr val="002060"/>
                </a:solidFill>
                <a:latin typeface="Times New Roman" panose="02020603050405020304" pitchFamily="18" charset="0"/>
                <a:cs typeface="Times New Roman" panose="02020603050405020304" pitchFamily="18" charset="0"/>
              </a:rPr>
              <a:t>Target Setting – Agreed upon metric that allows for clear objectives to be set in consideration of the business model and the </a:t>
            </a:r>
            <a:r>
              <a:rPr lang="en-US" sz="2400" b="0" dirty="0">
                <a:solidFill>
                  <a:srgbClr val="FF0000"/>
                </a:solidFill>
                <a:latin typeface="Times New Roman" panose="02020603050405020304" pitchFamily="18" charset="0"/>
                <a:cs typeface="Times New Roman" panose="02020603050405020304" pitchFamily="18" charset="0"/>
              </a:rPr>
              <a:t>data</a:t>
            </a:r>
            <a:r>
              <a:rPr lang="en-US" sz="2400" b="0" dirty="0">
                <a:solidFill>
                  <a:srgbClr val="002060"/>
                </a:solidFill>
                <a:latin typeface="Times New Roman" panose="02020603050405020304" pitchFamily="18" charset="0"/>
                <a:cs typeface="Times New Roman" panose="02020603050405020304" pitchFamily="18" charset="0"/>
              </a:rPr>
              <a:t> at hand. </a:t>
            </a:r>
          </a:p>
          <a:p>
            <a:pPr algn="l" defTabSz="685800"/>
            <a:endParaRPr lang="en-US" sz="2400" b="0" dirty="0">
              <a:solidFill>
                <a:srgbClr val="002060"/>
              </a:solidFill>
              <a:latin typeface="Times New Roman" panose="02020603050405020304" pitchFamily="18" charset="0"/>
              <a:cs typeface="Times New Roman" panose="02020603050405020304" pitchFamily="18" charset="0"/>
            </a:endParaRPr>
          </a:p>
          <a:p>
            <a:pPr marL="457200" indent="-457200" algn="l" defTabSz="685800">
              <a:buFont typeface="Wingdings" panose="05000000000000000000" pitchFamily="2" charset="2"/>
              <a:buChar char="Ø"/>
            </a:pPr>
            <a:r>
              <a:rPr lang="en-US" sz="2400" b="0" dirty="0">
                <a:solidFill>
                  <a:srgbClr val="002060"/>
                </a:solidFill>
                <a:latin typeface="Times New Roman" panose="02020603050405020304" pitchFamily="18" charset="0"/>
                <a:cs typeface="Times New Roman" panose="02020603050405020304" pitchFamily="18" charset="0"/>
              </a:rPr>
              <a:t>Can be tied to a tradition evaluation measure or an internal business metric</a:t>
            </a:r>
          </a:p>
          <a:p>
            <a:pPr marL="914400" lvl="1" indent="-457200" algn="l" defTabSz="685800">
              <a:buFont typeface="Wingdings" panose="05000000000000000000" pitchFamily="2" charset="2"/>
              <a:buChar char="v"/>
            </a:pPr>
            <a:r>
              <a:rPr lang="en-US" sz="2000" dirty="0">
                <a:solidFill>
                  <a:srgbClr val="002060"/>
                </a:solidFill>
                <a:latin typeface="Times New Roman" panose="02020603050405020304" pitchFamily="18" charset="0"/>
                <a:cs typeface="Times New Roman" panose="02020603050405020304" pitchFamily="18" charset="0"/>
              </a:rPr>
              <a:t>Best case might be that it’s both and in many cases necessitated by the situation. </a:t>
            </a:r>
            <a:endParaRPr lang="en-US" sz="2000" b="0" dirty="0">
              <a:solidFill>
                <a:srgbClr val="002060"/>
              </a:solidFill>
              <a:latin typeface="Times New Roman" panose="02020603050405020304" pitchFamily="18" charset="0"/>
              <a:cs typeface="Times New Roman" panose="02020603050405020304" pitchFamily="18" charset="0"/>
            </a:endParaRPr>
          </a:p>
          <a:p>
            <a:pPr algn="l" defTabSz="685800"/>
            <a:endParaRPr lang="en-US" sz="2400" b="0" dirty="0">
              <a:solidFill>
                <a:srgbClr val="002060"/>
              </a:solidFill>
              <a:latin typeface="Times New Roman" panose="02020603050405020304" pitchFamily="18" charset="0"/>
              <a:cs typeface="Times New Roman" panose="02020603050405020304" pitchFamily="18" charset="0"/>
            </a:endParaRPr>
          </a:p>
          <a:p>
            <a:pPr algn="l" defTabSz="685800"/>
            <a:endParaRPr lang="en-US" sz="14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27797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6A72B2-B2E1-48C5-9178-5FAB79007506}"/>
              </a:ext>
            </a:extLst>
          </p:cNvPr>
          <p:cNvSpPr>
            <a:spLocks noGrp="1"/>
          </p:cNvSpPr>
          <p:nvPr>
            <p:ph type="sldNum" idx="12"/>
          </p:nvPr>
        </p:nvSpPr>
        <p:spPr/>
        <p:txBody>
          <a:bodyPr/>
          <a:lstStyle/>
          <a:p>
            <a:pPr lvl="0">
              <a:spcBef>
                <a:spcPts val="0"/>
              </a:spcBef>
              <a:buNone/>
            </a:pPr>
            <a:fld id="{00000000-1234-1234-1234-123412341234}" type="slidenum">
              <a:rPr lang="en" smtClean="0"/>
              <a:t>95</a:t>
            </a:fld>
            <a:endParaRPr lang="en"/>
          </a:p>
        </p:txBody>
      </p:sp>
      <p:sp>
        <p:nvSpPr>
          <p:cNvPr id="6" name="Title 1">
            <a:extLst>
              <a:ext uri="{FF2B5EF4-FFF2-40B4-BE49-F238E27FC236}">
                <a16:creationId xmlns:a16="http://schemas.microsoft.com/office/drawing/2014/main" id="{D1248D1D-C9EE-4686-8FEF-454F17DE5136}"/>
              </a:ext>
            </a:extLst>
          </p:cNvPr>
          <p:cNvSpPr txBox="1">
            <a:spLocks/>
          </p:cNvSpPr>
          <p:nvPr/>
        </p:nvSpPr>
        <p:spPr>
          <a:xfrm>
            <a:off x="1320989" y="43133"/>
            <a:ext cx="6489511" cy="4801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002060"/>
                </a:solidFill>
                <a:latin typeface="Times New Roman" panose="02020603050405020304" pitchFamily="18" charset="0"/>
                <a:ea typeface="+mn-ea"/>
                <a:cs typeface="Times New Roman" panose="02020603050405020304" pitchFamily="18" charset="0"/>
              </a:rPr>
              <a:t>Target Setting </a:t>
            </a:r>
            <a:endParaRPr lang="en-US" sz="2800" dirty="0">
              <a:latin typeface="Arial" panose="020B0604020202020204" pitchFamily="34" charset="0"/>
              <a:ea typeface="+mn-ea"/>
              <a:cs typeface="Arial" panose="020B0604020202020204" pitchFamily="34" charset="0"/>
            </a:endParaRPr>
          </a:p>
        </p:txBody>
      </p:sp>
      <p:sp>
        <p:nvSpPr>
          <p:cNvPr id="7" name="TextBox 6">
            <a:extLst>
              <a:ext uri="{FF2B5EF4-FFF2-40B4-BE49-F238E27FC236}">
                <a16:creationId xmlns:a16="http://schemas.microsoft.com/office/drawing/2014/main" id="{9696A394-ABA8-42AA-A368-3BE0D1511FEB}"/>
              </a:ext>
            </a:extLst>
          </p:cNvPr>
          <p:cNvSpPr txBox="1"/>
          <p:nvPr/>
        </p:nvSpPr>
        <p:spPr>
          <a:xfrm>
            <a:off x="228600" y="914400"/>
            <a:ext cx="8073390" cy="4693593"/>
          </a:xfrm>
          <a:prstGeom prst="rect">
            <a:avLst/>
          </a:prstGeom>
          <a:noFill/>
        </p:spPr>
        <p:txBody>
          <a:bodyPr wrap="square" rtlCol="0">
            <a:spAutoFit/>
          </a:bodyPr>
          <a:lstStyle/>
          <a:p>
            <a:pPr>
              <a:spcAft>
                <a:spcPts val="1800"/>
              </a:spcAft>
            </a:pPr>
            <a:r>
              <a:rPr lang="en-US" sz="2800" dirty="0">
                <a:solidFill>
                  <a:srgbClr val="002060"/>
                </a:solidFill>
                <a:latin typeface="Times New Roman" panose="02020603050405020304" pitchFamily="18" charset="0"/>
                <a:cs typeface="Times New Roman" panose="02020603050405020304" pitchFamily="18" charset="0"/>
              </a:rPr>
              <a:t>Tips for Discovering your project Target </a:t>
            </a:r>
          </a:p>
          <a:p>
            <a:pPr marL="457200" indent="-457200">
              <a:spcAft>
                <a:spcPts val="1800"/>
              </a:spcAft>
              <a:buFont typeface="Wingdings" panose="05000000000000000000" pitchFamily="2" charset="2"/>
              <a:buChar char="v"/>
            </a:pPr>
            <a:r>
              <a:rPr lang="en-US" sz="2800" dirty="0">
                <a:solidFill>
                  <a:srgbClr val="002060"/>
                </a:solidFill>
                <a:latin typeface="Times New Roman" panose="02020603050405020304" pitchFamily="18" charset="0"/>
                <a:cs typeface="Times New Roman" panose="02020603050405020304" pitchFamily="18" charset="0"/>
              </a:rPr>
              <a:t>Understand what is currently being done (Current Performance)</a:t>
            </a:r>
          </a:p>
          <a:p>
            <a:pPr>
              <a:spcAft>
                <a:spcPts val="1800"/>
              </a:spcAft>
            </a:pPr>
            <a:endParaRPr lang="en-US" sz="2400" dirty="0">
              <a:solidFill>
                <a:srgbClr val="002060"/>
              </a:solidFill>
              <a:latin typeface="Times New Roman" panose="02020603050405020304" pitchFamily="18" charset="0"/>
              <a:cs typeface="Times New Roman" panose="02020603050405020304" pitchFamily="18" charset="0"/>
            </a:endParaRPr>
          </a:p>
          <a:p>
            <a:pPr marL="457200" indent="-457200">
              <a:spcAft>
                <a:spcPts val="1800"/>
              </a:spcAft>
              <a:buFont typeface="Wingdings" panose="05000000000000000000" pitchFamily="2" charset="2"/>
              <a:buChar char="v"/>
            </a:pPr>
            <a:r>
              <a:rPr lang="en-US" sz="2800" dirty="0">
                <a:solidFill>
                  <a:srgbClr val="002060"/>
                </a:solidFill>
                <a:latin typeface="Times New Roman" panose="02020603050405020304" pitchFamily="18" charset="0"/>
                <a:cs typeface="Times New Roman" panose="02020603050405020304" pitchFamily="18" charset="0"/>
              </a:rPr>
              <a:t>Talk to experts internally/research review  </a:t>
            </a:r>
          </a:p>
          <a:p>
            <a:pPr>
              <a:spcAft>
                <a:spcPts val="1800"/>
              </a:spcAft>
            </a:pPr>
            <a:endParaRPr lang="en-US" sz="2800" dirty="0">
              <a:solidFill>
                <a:srgbClr val="002060"/>
              </a:solidFill>
              <a:latin typeface="Times New Roman" panose="02020603050405020304" pitchFamily="18" charset="0"/>
              <a:cs typeface="Times New Roman" panose="02020603050405020304" pitchFamily="18" charset="0"/>
            </a:endParaRPr>
          </a:p>
          <a:p>
            <a:pPr marL="457200" indent="-457200">
              <a:spcAft>
                <a:spcPts val="1800"/>
              </a:spcAft>
              <a:buFont typeface="Wingdings" panose="05000000000000000000" pitchFamily="2" charset="2"/>
              <a:buChar char="v"/>
            </a:pPr>
            <a:r>
              <a:rPr lang="en-US" sz="2800" dirty="0">
                <a:solidFill>
                  <a:srgbClr val="002060"/>
                </a:solidFill>
                <a:latin typeface="Times New Roman" panose="02020603050405020304" pitchFamily="18" charset="0"/>
                <a:cs typeface="Times New Roman" panose="02020603050405020304" pitchFamily="18" charset="0"/>
              </a:rPr>
              <a:t>Preview your data and build simple models based on samples</a:t>
            </a:r>
          </a:p>
        </p:txBody>
      </p:sp>
    </p:spTree>
    <p:extLst>
      <p:ext uri="{BB962C8B-B14F-4D97-AF65-F5344CB8AC3E}">
        <p14:creationId xmlns:p14="http://schemas.microsoft.com/office/powerpoint/2010/main" val="14225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anim calcmode="lin" valueType="num">
                                      <p:cBhvr>
                                        <p:cTn id="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3" end="3"/>
                                            </p:txEl>
                                          </p:spTgt>
                                        </p:tgtEl>
                                        <p:attrNameLst>
                                          <p:attrName>style.visibility</p:attrName>
                                        </p:attrNameLst>
                                      </p:cBhvr>
                                      <p:to>
                                        <p:strVal val="visible"/>
                                      </p:to>
                                    </p:set>
                                    <p:animEffect transition="in" filter="fade">
                                      <p:cBhvr>
                                        <p:cTn id="14" dur="1000"/>
                                        <p:tgtEl>
                                          <p:spTgt spid="7">
                                            <p:txEl>
                                              <p:pRg st="3" end="3"/>
                                            </p:txEl>
                                          </p:spTgt>
                                        </p:tgtEl>
                                      </p:cBhvr>
                                    </p:animEffect>
                                    <p:anim calcmode="lin" valueType="num">
                                      <p:cBhvr>
                                        <p:cTn id="1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fade">
                                      <p:cBhvr>
                                        <p:cTn id="21" dur="1000"/>
                                        <p:tgtEl>
                                          <p:spTgt spid="7">
                                            <p:txEl>
                                              <p:pRg st="5" end="5"/>
                                            </p:txEl>
                                          </p:spTgt>
                                        </p:tgtEl>
                                      </p:cBhvr>
                                    </p:animEffect>
                                    <p:anim calcmode="lin" valueType="num">
                                      <p:cBhvr>
                                        <p:cTn id="2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Target Setting </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226561D5-A5AD-4F24-8376-EBDE4088FA58}"/>
              </a:ext>
            </a:extLst>
          </p:cNvPr>
          <p:cNvSpPr txBox="1">
            <a:spLocks/>
          </p:cNvSpPr>
          <p:nvPr/>
        </p:nvSpPr>
        <p:spPr>
          <a:xfrm>
            <a:off x="190500" y="762000"/>
            <a:ext cx="8763000" cy="2819400"/>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lgn="l" defTabSz="685800">
              <a:buFont typeface="Wingdings" panose="05000000000000000000" pitchFamily="2" charset="2"/>
              <a:buChar char="Ø"/>
            </a:pPr>
            <a:r>
              <a:rPr lang="en-US" sz="2800" b="0" dirty="0">
                <a:solidFill>
                  <a:srgbClr val="002060"/>
                </a:solidFill>
                <a:latin typeface="Times New Roman" panose="02020603050405020304" pitchFamily="18" charset="0"/>
                <a:cs typeface="Times New Roman" panose="02020603050405020304" pitchFamily="18" charset="0"/>
              </a:rPr>
              <a:t>Common output/evaluation metrics</a:t>
            </a:r>
          </a:p>
          <a:p>
            <a:pPr algn="l" defTabSz="685800"/>
            <a:endParaRPr lang="en-US" sz="2800" b="0" dirty="0">
              <a:solidFill>
                <a:srgbClr val="002060"/>
              </a:solidFill>
              <a:latin typeface="Times New Roman" panose="02020603050405020304" pitchFamily="18" charset="0"/>
              <a:cs typeface="Times New Roman" panose="02020603050405020304" pitchFamily="18" charset="0"/>
            </a:endParaRPr>
          </a:p>
          <a:p>
            <a:pPr marL="914400" lvl="1" indent="-457200" algn="l" defTabSz="685800">
              <a:buFont typeface="Wingdings" panose="05000000000000000000" pitchFamily="2" charset="2"/>
              <a:buChar char="v"/>
            </a:pPr>
            <a:r>
              <a:rPr lang="en-US" sz="2800" b="0" dirty="0">
                <a:solidFill>
                  <a:srgbClr val="002060"/>
                </a:solidFill>
                <a:latin typeface="Times New Roman" panose="02020603050405020304" pitchFamily="18" charset="0"/>
                <a:cs typeface="Times New Roman" panose="02020603050405020304" pitchFamily="18" charset="0"/>
              </a:rPr>
              <a:t>Regression: RSME/MAE</a:t>
            </a:r>
          </a:p>
          <a:p>
            <a:pPr marL="800100" lvl="1" indent="-342900" algn="l" defTabSz="685800">
              <a:buFont typeface="Wingdings" panose="05000000000000000000" pitchFamily="2" charset="2"/>
              <a:buChar char="v"/>
            </a:pPr>
            <a:endParaRPr lang="en-US" sz="2800" b="0" dirty="0">
              <a:solidFill>
                <a:srgbClr val="002060"/>
              </a:solidFill>
              <a:latin typeface="Times New Roman" panose="02020603050405020304" pitchFamily="18" charset="0"/>
              <a:cs typeface="Times New Roman" panose="02020603050405020304" pitchFamily="18" charset="0"/>
            </a:endParaRPr>
          </a:p>
          <a:p>
            <a:pPr marL="914400" lvl="1" indent="-457200" algn="l" defTabSz="685800">
              <a:buFont typeface="Wingdings" panose="05000000000000000000" pitchFamily="2" charset="2"/>
              <a:buChar char="v"/>
            </a:pPr>
            <a:r>
              <a:rPr lang="en-US" sz="2800" dirty="0">
                <a:solidFill>
                  <a:srgbClr val="002060"/>
                </a:solidFill>
                <a:latin typeface="Times New Roman" panose="02020603050405020304" pitchFamily="18" charset="0"/>
                <a:cs typeface="Times New Roman" panose="02020603050405020304" pitchFamily="18" charset="0"/>
              </a:rPr>
              <a:t>Classification: AUC/ROC/</a:t>
            </a:r>
            <a:r>
              <a:rPr lang="en-US" sz="2800" dirty="0" err="1">
                <a:solidFill>
                  <a:srgbClr val="002060"/>
                </a:solidFill>
                <a:latin typeface="Times New Roman" panose="02020603050405020304" pitchFamily="18" charset="0"/>
                <a:cs typeface="Times New Roman" panose="02020603050405020304" pitchFamily="18" charset="0"/>
              </a:rPr>
              <a:t>Precision&amp;Recall</a:t>
            </a:r>
            <a:r>
              <a:rPr lang="en-US" sz="2800" dirty="0">
                <a:solidFill>
                  <a:srgbClr val="002060"/>
                </a:solidFill>
                <a:latin typeface="Times New Roman" panose="02020603050405020304" pitchFamily="18" charset="0"/>
                <a:cs typeface="Times New Roman" panose="02020603050405020304" pitchFamily="18" charset="0"/>
              </a:rPr>
              <a:t>/Confusion Matrix/F1</a:t>
            </a:r>
          </a:p>
          <a:p>
            <a:pPr algn="l" defTabSz="685800"/>
            <a:r>
              <a:rPr lang="en-US" sz="2800" b="0" dirty="0">
                <a:solidFill>
                  <a:srgbClr val="002060"/>
                </a:solidFill>
                <a:latin typeface="Times New Roman" panose="02020603050405020304" pitchFamily="18" charset="0"/>
                <a:cs typeface="Times New Roman" panose="02020603050405020304" pitchFamily="18" charset="0"/>
              </a:rPr>
              <a:t> </a:t>
            </a:r>
          </a:p>
          <a:p>
            <a:pPr algn="l" defTabSz="685800"/>
            <a:endParaRPr lang="en-US" sz="2800" b="0" dirty="0">
              <a:solidFill>
                <a:srgbClr val="002060"/>
              </a:solidFill>
              <a:latin typeface="Times New Roman" panose="02020603050405020304" pitchFamily="18" charset="0"/>
              <a:cs typeface="Times New Roman" panose="02020603050405020304" pitchFamily="18" charset="0"/>
            </a:endParaRPr>
          </a:p>
          <a:p>
            <a:pPr algn="l" defTabSz="685800"/>
            <a:endParaRPr lang="en-US" sz="16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12453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Measures </a:t>
            </a:r>
          </a:p>
        </p:txBody>
      </p:sp>
      <p:sp>
        <p:nvSpPr>
          <p:cNvPr id="3" name="Content Placeholder 2"/>
          <p:cNvSpPr>
            <a:spLocks noGrp="1"/>
          </p:cNvSpPr>
          <p:nvPr>
            <p:ph idx="1"/>
          </p:nvPr>
        </p:nvSpPr>
        <p:spPr>
          <a:xfrm>
            <a:off x="217352" y="838200"/>
            <a:ext cx="7886700" cy="4038600"/>
          </a:xfrm>
        </p:spPr>
        <p:txBody>
          <a:bodyPr/>
          <a:lstStyle/>
          <a:p>
            <a:pPr marL="0" indent="0" defTabSz="685800">
              <a:spcBef>
                <a:spcPct val="0"/>
              </a:spcBef>
              <a:buNone/>
            </a:pPr>
            <a:r>
              <a:rPr lang="en-US" dirty="0">
                <a:solidFill>
                  <a:srgbClr val="002060"/>
                </a:solidFill>
                <a:latin typeface="Times New Roman" panose="02020603050405020304" pitchFamily="18" charset="0"/>
                <a:cs typeface="Times New Roman" panose="02020603050405020304" pitchFamily="18" charset="0"/>
              </a:rPr>
              <a:t>Regression Models: RMSE and MAE</a:t>
            </a:r>
          </a:p>
          <a:p>
            <a:pPr marL="0" indent="0" defTabSz="685800">
              <a:spcBef>
                <a:spcPct val="0"/>
              </a:spcBef>
              <a:buNone/>
            </a:pPr>
            <a:endParaRPr lang="en-US" dirty="0">
              <a:solidFill>
                <a:srgbClr val="002060"/>
              </a:solidFill>
              <a:latin typeface="Times New Roman" panose="02020603050405020304" pitchFamily="18" charset="0"/>
              <a:cs typeface="Times New Roman" panose="02020603050405020304" pitchFamily="18" charset="0"/>
            </a:endParaRPr>
          </a:p>
          <a:p>
            <a:pPr marL="457200" lvl="1" indent="-457200" defTabSz="685800">
              <a:spcBef>
                <a:spcPct val="0"/>
              </a:spcBef>
              <a:buFont typeface="Wingdings" panose="05000000000000000000" pitchFamily="2" charset="2"/>
              <a:buChar char="Ø"/>
            </a:pPr>
            <a:r>
              <a:rPr lang="en-US" sz="2400" dirty="0">
                <a:solidFill>
                  <a:srgbClr val="FF0000"/>
                </a:solidFill>
                <a:latin typeface="Times New Roman" panose="02020603050405020304" pitchFamily="18" charset="0"/>
                <a:cs typeface="Times New Roman" panose="02020603050405020304" pitchFamily="18" charset="0"/>
              </a:rPr>
              <a:t>RSME</a:t>
            </a:r>
            <a:r>
              <a:rPr lang="en-US" sz="2400" dirty="0">
                <a:solidFill>
                  <a:srgbClr val="002060"/>
                </a:solidFill>
                <a:latin typeface="Times New Roman" panose="02020603050405020304" pitchFamily="18" charset="0"/>
                <a:cs typeface="Times New Roman" panose="02020603050405020304" pitchFamily="18" charset="0"/>
              </a:rPr>
              <a:t> – Same as above only the square root is taken to put the error back in terms of the dependent variable</a:t>
            </a:r>
          </a:p>
          <a:p>
            <a:pPr marL="800100" lvl="3" indent="-457200" defTabSz="685800">
              <a:spcBef>
                <a:spcPct val="0"/>
              </a:spcBef>
            </a:pPr>
            <a:r>
              <a:rPr lang="en-US" sz="2200" dirty="0">
                <a:solidFill>
                  <a:srgbClr val="002060"/>
                </a:solidFill>
                <a:latin typeface="Times New Roman" panose="02020603050405020304" pitchFamily="18" charset="0"/>
                <a:cs typeface="Times New Roman" panose="02020603050405020304" pitchFamily="18" charset="0"/>
              </a:rPr>
              <a:t> Sensitive to large errors, the variance of the error distribution impacts RSME</a:t>
            </a:r>
          </a:p>
          <a:p>
            <a:pPr marL="342900" lvl="3" indent="0" defTabSz="685800">
              <a:spcBef>
                <a:spcPct val="0"/>
              </a:spcBef>
              <a:buNone/>
            </a:pPr>
            <a:endParaRPr lang="en-US" sz="2200" dirty="0">
              <a:solidFill>
                <a:srgbClr val="002060"/>
              </a:solidFill>
              <a:latin typeface="Times New Roman" panose="02020603050405020304" pitchFamily="18" charset="0"/>
              <a:cs typeface="Times New Roman" panose="02020603050405020304" pitchFamily="18" charset="0"/>
            </a:endParaRPr>
          </a:p>
          <a:p>
            <a:pPr marL="457200" lvl="1" indent="-457200" defTabSz="685800">
              <a:spcBef>
                <a:spcPct val="0"/>
              </a:spcBef>
              <a:buFont typeface="Wingdings" panose="05000000000000000000" pitchFamily="2" charset="2"/>
              <a:buChar char="Ø"/>
            </a:pPr>
            <a:r>
              <a:rPr lang="en-US" sz="2400" dirty="0">
                <a:solidFill>
                  <a:srgbClr val="FF0000"/>
                </a:solidFill>
                <a:latin typeface="Times New Roman" panose="02020603050405020304" pitchFamily="18" charset="0"/>
                <a:cs typeface="Times New Roman" panose="02020603050405020304" pitchFamily="18" charset="0"/>
              </a:rPr>
              <a:t>MAE</a:t>
            </a:r>
            <a:r>
              <a:rPr lang="en-US" sz="2400" dirty="0">
                <a:solidFill>
                  <a:srgbClr val="002060"/>
                </a:solidFill>
                <a:latin typeface="Times New Roman" panose="02020603050405020304" pitchFamily="18" charset="0"/>
                <a:cs typeface="Times New Roman" panose="02020603050405020304" pitchFamily="18" charset="0"/>
              </a:rPr>
              <a:t> – The same approach only taking the absolute value instead of squaring </a:t>
            </a:r>
          </a:p>
          <a:p>
            <a:pPr marL="800100" lvl="3" indent="-457200" defTabSz="685800">
              <a:spcBef>
                <a:spcPct val="0"/>
              </a:spcBef>
            </a:pPr>
            <a:r>
              <a:rPr lang="en-US" sz="2200" dirty="0">
                <a:solidFill>
                  <a:srgbClr val="002060"/>
                </a:solidFill>
                <a:latin typeface="Times New Roman" panose="02020603050405020304" pitchFamily="18" charset="0"/>
                <a:cs typeface="Times New Roman" panose="02020603050405020304" pitchFamily="18" charset="0"/>
              </a:rPr>
              <a:t>Easier to interpret </a:t>
            </a:r>
          </a:p>
          <a:p>
            <a:pPr marL="0" indent="0">
              <a:buNone/>
            </a:pPr>
            <a:endParaRPr lang="en-US" dirty="0">
              <a:solidFill>
                <a:srgbClr val="002060"/>
              </a:solidFill>
              <a:latin typeface="Times New Roman" panose="02020603050405020304" pitchFamily="18" charset="0"/>
              <a:cs typeface="Times New Roman" panose="02020603050405020304" pitchFamily="18" charset="0"/>
            </a:endParaRP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97</a:t>
            </a:fld>
            <a:endParaRPr lang="en-US" dirty="0"/>
          </a:p>
        </p:txBody>
      </p:sp>
      <p:sp>
        <p:nvSpPr>
          <p:cNvPr id="5" name="Rectangle 2"/>
          <p:cNvSpPr>
            <a:spLocks noChangeArrowheads="1"/>
          </p:cNvSpPr>
          <p:nvPr/>
        </p:nvSpPr>
        <p:spPr bwMode="auto">
          <a:xfrm>
            <a:off x="148070" y="806219"/>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5558268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Equations </a:t>
            </a:r>
          </a:p>
        </p:txBody>
      </p:sp>
      <p:sp>
        <p:nvSpPr>
          <p:cNvPr id="4" name="Slide Number Placeholder 3"/>
          <p:cNvSpPr>
            <a:spLocks noGrp="1"/>
          </p:cNvSpPr>
          <p:nvPr>
            <p:ph type="sldNum" sz="quarter" idx="12"/>
          </p:nvPr>
        </p:nvSpPr>
        <p:spPr/>
        <p:txBody>
          <a:bodyPr/>
          <a:lstStyle/>
          <a:p>
            <a:fld id="{5ACD0CF0-90CC-9C41-A77B-2776398A8C8B}" type="slidenum">
              <a:rPr lang="en-US" smtClean="0"/>
              <a:pPr/>
              <a:t>98</a:t>
            </a:fld>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269792032"/>
              </p:ext>
            </p:extLst>
          </p:nvPr>
        </p:nvGraphicFramePr>
        <p:xfrm>
          <a:off x="4648200" y="1524000"/>
          <a:ext cx="3463400" cy="906608"/>
        </p:xfrm>
        <a:graphic>
          <a:graphicData uri="http://schemas.openxmlformats.org/presentationml/2006/ole">
            <mc:AlternateContent xmlns:mc="http://schemas.openxmlformats.org/markup-compatibility/2006">
              <mc:Choice xmlns:v="urn:schemas-microsoft-com:vml" Requires="v">
                <p:oleObj spid="_x0000_s1049" r:id="rId4" imgW="1879600" imgH="495300" progId="Equation.3">
                  <p:embed/>
                </p:oleObj>
              </mc:Choice>
              <mc:Fallback>
                <p:oleObj r:id="rId4" imgW="1879600" imgH="495300" progId="Equation.3">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1524000"/>
                        <a:ext cx="3463400" cy="906608"/>
                      </a:xfrm>
                      <a:prstGeom prst="rect">
                        <a:avLst/>
                      </a:prstGeom>
                      <a:noFill/>
                    </p:spPr>
                  </p:pic>
                </p:oleObj>
              </mc:Fallback>
            </mc:AlternateContent>
          </a:graphicData>
        </a:graphic>
      </p:graphicFrame>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1524000"/>
            <a:ext cx="2600325" cy="945573"/>
          </a:xfrm>
          <a:prstGeom prst="rect">
            <a:avLst/>
          </a:prstGeom>
        </p:spPr>
      </p:pic>
      <p:pic>
        <p:nvPicPr>
          <p:cNvPr id="8" name="Picture 7">
            <a:extLst>
              <a:ext uri="{FF2B5EF4-FFF2-40B4-BE49-F238E27FC236}">
                <a16:creationId xmlns:a16="http://schemas.microsoft.com/office/drawing/2014/main" id="{858F8F62-E3F9-452C-82D4-94358869FE4E}"/>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672354" y="3657600"/>
            <a:ext cx="5799291" cy="906608"/>
          </a:xfrm>
          <a:prstGeom prst="rect">
            <a:avLst/>
          </a:prstGeom>
        </p:spPr>
      </p:pic>
      <p:sp>
        <p:nvSpPr>
          <p:cNvPr id="9" name="TextBox 8">
            <a:extLst>
              <a:ext uri="{FF2B5EF4-FFF2-40B4-BE49-F238E27FC236}">
                <a16:creationId xmlns:a16="http://schemas.microsoft.com/office/drawing/2014/main" id="{304D3664-C0F4-459B-B3B9-FD361F70D990}"/>
              </a:ext>
            </a:extLst>
          </p:cNvPr>
          <p:cNvSpPr txBox="1"/>
          <p:nvPr/>
        </p:nvSpPr>
        <p:spPr>
          <a:xfrm>
            <a:off x="2819400" y="2743200"/>
            <a:ext cx="3463400" cy="707886"/>
          </a:xfrm>
          <a:prstGeom prst="rect">
            <a:avLst/>
          </a:prstGeom>
          <a:noFill/>
        </p:spPr>
        <p:txBody>
          <a:bodyPr wrap="square" rtlCol="0">
            <a:spAutoFit/>
          </a:bodyPr>
          <a:lstStyle/>
          <a:p>
            <a:pPr algn="ctr"/>
            <a:r>
              <a:rPr lang="en-US" sz="2000" dirty="0">
                <a:solidFill>
                  <a:schemeClr val="tx2"/>
                </a:solidFill>
                <a:latin typeface="Times New Roman" panose="02020603050405020304" pitchFamily="18" charset="0"/>
                <a:cs typeface="Times New Roman" panose="02020603050405020304" pitchFamily="18" charset="0"/>
              </a:rPr>
              <a:t>Also can </a:t>
            </a:r>
            <a:r>
              <a:rPr lang="en-US" sz="2000" dirty="0">
                <a:solidFill>
                  <a:srgbClr val="FF0000"/>
                </a:solidFill>
                <a:latin typeface="Times New Roman" panose="02020603050405020304" pitchFamily="18" charset="0"/>
                <a:cs typeface="Times New Roman" panose="02020603050405020304" pitchFamily="18" charset="0"/>
              </a:rPr>
              <a:t>Normalize</a:t>
            </a:r>
            <a:r>
              <a:rPr lang="en-US" sz="2000" dirty="0">
                <a:solidFill>
                  <a:schemeClr val="tx2"/>
                </a:solidFill>
                <a:latin typeface="Times New Roman" panose="02020603050405020304" pitchFamily="18" charset="0"/>
                <a:cs typeface="Times New Roman" panose="02020603050405020304" pitchFamily="18" charset="0"/>
              </a:rPr>
              <a:t> RSME to compare between datasets</a:t>
            </a:r>
          </a:p>
        </p:txBody>
      </p:sp>
    </p:spTree>
    <p:extLst>
      <p:ext uri="{BB962C8B-B14F-4D97-AF65-F5344CB8AC3E}">
        <p14:creationId xmlns:p14="http://schemas.microsoft.com/office/powerpoint/2010/main" val="163676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339002" cy="548640"/>
          </a:xfrm>
        </p:spPr>
        <p:txBody>
          <a:bodyPr>
            <a:normAutofit fontScale="90000"/>
          </a:bodyPr>
          <a:lstStyle/>
          <a:p>
            <a:r>
              <a:rPr lang="en-US" dirty="0"/>
              <a:t>Decision Trees: Evaluation: Receiver Operating Curve or Area Under the Curve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99</a:t>
            </a:fld>
            <a:endParaRPr lang="en-US"/>
          </a:p>
        </p:txBody>
      </p:sp>
      <p:sp>
        <p:nvSpPr>
          <p:cNvPr id="5" name="Content Placeholder 2"/>
          <p:cNvSpPr>
            <a:spLocks noGrp="1"/>
          </p:cNvSpPr>
          <p:nvPr>
            <p:ph idx="1"/>
          </p:nvPr>
        </p:nvSpPr>
        <p:spPr>
          <a:xfrm>
            <a:off x="76200" y="838200"/>
            <a:ext cx="8991600" cy="3657600"/>
          </a:xfrm>
        </p:spPr>
        <p:txBody>
          <a:bodyPr>
            <a:noAutofit/>
          </a:bodyPr>
          <a:lstStyle/>
          <a:p>
            <a:r>
              <a:rPr lang="en-US" sz="1800" dirty="0"/>
              <a:t> </a:t>
            </a:r>
            <a:r>
              <a:rPr lang="en-US" dirty="0">
                <a:solidFill>
                  <a:srgbClr val="002060"/>
                </a:solidFill>
                <a:latin typeface="Times New Roman" panose="02020603050405020304" pitchFamily="18" charset="0"/>
                <a:cs typeface="Times New Roman" panose="02020603050405020304" pitchFamily="18" charset="0"/>
              </a:rPr>
              <a:t>ROC and AUC are two very common approaches for measuring the performance of classification models</a:t>
            </a:r>
          </a:p>
          <a:p>
            <a:pPr marL="0" indent="0">
              <a:buNone/>
            </a:pPr>
            <a:endParaRPr lang="en-US" sz="1600" dirty="0">
              <a:solidFill>
                <a:srgbClr val="002060"/>
              </a:solidFill>
              <a:latin typeface="Times New Roman" panose="02020603050405020304" pitchFamily="18" charset="0"/>
              <a:cs typeface="Times New Roman" panose="02020603050405020304" pitchFamily="18" charset="0"/>
            </a:endParaRPr>
          </a:p>
          <a:p>
            <a:pPr marL="0" indent="0" algn="ctr">
              <a:buNone/>
            </a:pPr>
            <a:r>
              <a:rPr lang="en-US" dirty="0">
                <a:solidFill>
                  <a:srgbClr val="002060"/>
                </a:solidFill>
                <a:latin typeface="Times New Roman" panose="02020603050405020304" pitchFamily="18" charset="0"/>
                <a:cs typeface="Times New Roman" panose="02020603050405020304" pitchFamily="18" charset="0"/>
              </a:rPr>
              <a:t>Essentially both these measure the misclassification error rate associated with your model</a:t>
            </a:r>
          </a:p>
          <a:p>
            <a:pPr marL="0" indent="0">
              <a:buNone/>
            </a:pPr>
            <a:endParaRPr lang="en-US" sz="1600" dirty="0">
              <a:solidFill>
                <a:srgbClr val="002060"/>
              </a:solidFill>
              <a:latin typeface="Times New Roman" panose="02020603050405020304" pitchFamily="18" charset="0"/>
              <a:cs typeface="Times New Roman" panose="02020603050405020304" pitchFamily="18" charset="0"/>
            </a:endParaRPr>
          </a:p>
          <a:p>
            <a:r>
              <a:rPr lang="en-US" dirty="0">
                <a:solidFill>
                  <a:srgbClr val="002060"/>
                </a:solidFill>
                <a:latin typeface="Times New Roman" panose="02020603050405020304" pitchFamily="18" charset="0"/>
                <a:cs typeface="Times New Roman" panose="02020603050405020304" pitchFamily="18" charset="0"/>
              </a:rPr>
              <a:t> A Confusion Matrix is a good tool for understanding how accurate you model is classifying and can be used to build ROC </a:t>
            </a:r>
          </a:p>
          <a:p>
            <a:endParaRPr lang="en-US" dirty="0">
              <a:solidFill>
                <a:srgbClr val="002060"/>
              </a:solidFill>
              <a:latin typeface="Times New Roman" panose="02020603050405020304" pitchFamily="18" charset="0"/>
              <a:cs typeface="Times New Roman" panose="02020603050405020304" pitchFamily="18" charset="0"/>
            </a:endParaRPr>
          </a:p>
          <a:p>
            <a:pPr lvl="1"/>
            <a:endParaRPr lang="en-US" sz="1350" dirty="0"/>
          </a:p>
        </p:txBody>
      </p:sp>
    </p:spTree>
    <p:extLst>
      <p:ext uri="{BB962C8B-B14F-4D97-AF65-F5344CB8AC3E}">
        <p14:creationId xmlns:p14="http://schemas.microsoft.com/office/powerpoint/2010/main" val="172199687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_Photography_Campus_0">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45CBBF65F9F714BA6B7672F506B2B6E" ma:contentTypeVersion="0" ma:contentTypeDescription="Create a new document." ma:contentTypeScope="" ma:versionID="f9a81982263cf5f09a0f3f49044eb688">
  <xsd:schema xmlns:xsd="http://www.w3.org/2001/XMLSchema" xmlns:xs="http://www.w3.org/2001/XMLSchema" xmlns:p="http://schemas.microsoft.com/office/2006/metadata/properties" targetNamespace="http://schemas.microsoft.com/office/2006/metadata/properties" ma:root="true" ma:fieldsID="43c307ddd8356acff2b962ac28706ca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ED896D-4F34-4924-85C5-31CFF61C77F8}">
  <ds:schemaRefs>
    <ds:schemaRef ds:uri="http://schemas.microsoft.com/office/2006/documentManagement/types"/>
    <ds:schemaRef ds:uri="http://schemas.microsoft.com/office/2006/metadata/properties"/>
    <ds:schemaRef ds:uri="http://purl.org/dc/elements/1.1/"/>
    <ds:schemaRef ds:uri="http://www.w3.org/XML/1998/namespace"/>
    <ds:schemaRef ds:uri="http://purl.org/dc/dcmitype/"/>
    <ds:schemaRef ds:uri="http://schemas.microsoft.com/office/infopath/2007/PartnerControl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44CBAEA3-3540-4410-A42C-164733B5C169}">
  <ds:schemaRefs>
    <ds:schemaRef ds:uri="http://schemas.microsoft.com/sharepoint/v3/contenttype/forms"/>
  </ds:schemaRefs>
</ds:datastoreItem>
</file>

<file path=customXml/itemProps3.xml><?xml version="1.0" encoding="utf-8"?>
<ds:datastoreItem xmlns:ds="http://schemas.openxmlformats.org/officeDocument/2006/customXml" ds:itemID="{DE1C1B9A-B966-46DC-B2D8-0A69EF1614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4199</Words>
  <Application>Microsoft Office PowerPoint</Application>
  <PresentationFormat>On-screen Show (4:3)</PresentationFormat>
  <Paragraphs>785</Paragraphs>
  <Slides>112</Slides>
  <Notes>60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112</vt:i4>
      </vt:variant>
    </vt:vector>
  </HeadingPairs>
  <TitlesOfParts>
    <vt:vector size="123" baseType="lpstr">
      <vt:lpstr>Agency FB</vt:lpstr>
      <vt:lpstr>Algerian</vt:lpstr>
      <vt:lpstr>Arial</vt:lpstr>
      <vt:lpstr>Bernard MT Condensed</vt:lpstr>
      <vt:lpstr>Bodoni MT</vt:lpstr>
      <vt:lpstr>Book Antiqua</vt:lpstr>
      <vt:lpstr>Calibri</vt:lpstr>
      <vt:lpstr>Times New Roman</vt:lpstr>
      <vt:lpstr>Wingdings</vt:lpstr>
      <vt:lpstr>GW_Photography_Campus_0</vt:lpstr>
      <vt:lpstr>Equation.3</vt:lpstr>
      <vt:lpstr>PowerPoint Presentation</vt:lpstr>
      <vt:lpstr>Lecture Links</vt:lpstr>
      <vt:lpstr>Outline</vt:lpstr>
      <vt:lpstr>Class Administration/Tech Stack</vt:lpstr>
      <vt:lpstr>Data Science Overview</vt:lpstr>
      <vt:lpstr>Data Science Overview</vt:lpstr>
      <vt:lpstr>Data Science Overview</vt:lpstr>
      <vt:lpstr>PowerPoint Presentation</vt:lpstr>
      <vt:lpstr>Data Science Overview</vt:lpstr>
      <vt:lpstr>PowerPoint Presentation</vt:lpstr>
      <vt:lpstr>Exercise: What you think? Get in Groups of Five   What about these makes sense, what doesn’t and what would you draw…  </vt:lpstr>
      <vt:lpstr>LIFECYCLE OF THE CLASS</vt:lpstr>
      <vt:lpstr>Epicycle of Data Science </vt:lpstr>
      <vt:lpstr>Data Science Overview</vt:lpstr>
      <vt:lpstr>Epicycle at Each Stage </vt:lpstr>
      <vt:lpstr>Research Practices Key to Question Definition/Expectations</vt:lpstr>
      <vt:lpstr>Research Techniques</vt:lpstr>
      <vt:lpstr>Research Techniques</vt:lpstr>
      <vt:lpstr>Research Techniques</vt:lpstr>
      <vt:lpstr>PowerPoint Presentation</vt:lpstr>
      <vt:lpstr>PowerPoint Presentation</vt:lpstr>
      <vt:lpstr>PowerPoint Presentation</vt:lpstr>
      <vt:lpstr>Week 2 – 9.04</vt:lpstr>
      <vt:lpstr>Exercise</vt:lpstr>
      <vt:lpstr>Charter Review </vt:lpstr>
      <vt:lpstr>Project Management Documentation </vt:lpstr>
      <vt:lpstr>Assignment</vt:lpstr>
      <vt:lpstr>Week 2 – 9.04</vt:lpstr>
      <vt:lpstr>Problem Solving and Teamwork</vt:lpstr>
      <vt:lpstr>General Problem Solving Hints</vt:lpstr>
      <vt:lpstr>Specific Problem Solving Strategies</vt:lpstr>
      <vt:lpstr>The Four Questions Problem Solving</vt:lpstr>
      <vt:lpstr>Answer the Four Questions</vt:lpstr>
      <vt:lpstr>Now Solve the Problem</vt:lpstr>
      <vt:lpstr>Week 3 - 9.09</vt:lpstr>
      <vt:lpstr>Week 3 - 9.09</vt:lpstr>
      <vt:lpstr>Dream Job</vt:lpstr>
      <vt:lpstr>Landscape of Data Science</vt:lpstr>
      <vt:lpstr>Types of Data Scientists</vt:lpstr>
      <vt:lpstr>Types of Data Scientists </vt:lpstr>
      <vt:lpstr>Fields of Focus </vt:lpstr>
      <vt:lpstr>Data Science Overview</vt:lpstr>
      <vt:lpstr>PowerPoint Presentation</vt:lpstr>
      <vt:lpstr>PowerPoint Presentation</vt:lpstr>
      <vt:lpstr>Importance of Data Science Communications </vt:lpstr>
      <vt:lpstr>Quick Poll</vt:lpstr>
      <vt:lpstr>PowerPoint Presentation</vt:lpstr>
      <vt:lpstr>Key Points </vt:lpstr>
      <vt:lpstr>Data Science Overview: Data Analytics (Science) Levels</vt:lpstr>
      <vt:lpstr>Week 3 - 9.11</vt:lpstr>
      <vt:lpstr>Technical/Proposal Presentations</vt:lpstr>
      <vt:lpstr>Technical/Proposal Presentations</vt:lpstr>
      <vt:lpstr>Technical/Proposal Presentations</vt:lpstr>
      <vt:lpstr>Technical/Proposal Presentations: Use Lifecycle as Arch</vt:lpstr>
      <vt:lpstr>Technical/Proposal Presentations</vt:lpstr>
      <vt:lpstr>Technical/Proposal Presentations</vt:lpstr>
      <vt:lpstr>PowerPoint Presentation</vt:lpstr>
      <vt:lpstr>PowerPoint Presentation</vt:lpstr>
      <vt:lpstr>Technical/Proposal Presentations</vt:lpstr>
      <vt:lpstr>Technical/Proposal Presentations</vt:lpstr>
      <vt:lpstr>Week 3 - 9.11</vt:lpstr>
      <vt:lpstr>PowerPoint Presentation</vt:lpstr>
      <vt:lpstr>What is Project Management? </vt:lpstr>
      <vt:lpstr>Project Management Principles</vt:lpstr>
      <vt:lpstr>Definition of a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 4 - 9.16</vt:lpstr>
      <vt:lpstr>PowerPoint Presentation</vt:lpstr>
      <vt:lpstr>Target Setting </vt:lpstr>
      <vt:lpstr>PowerPoint Presentation</vt:lpstr>
      <vt:lpstr>Target Setting </vt:lpstr>
      <vt:lpstr>Assessment Measures </vt:lpstr>
      <vt:lpstr>Equations </vt:lpstr>
      <vt:lpstr>Decision Trees: Evaluation: Receiver Operating Curve or Area Under the Curve</vt:lpstr>
      <vt:lpstr>Decision Trees: Evaluation: Confusion Matrix and threshold </vt:lpstr>
      <vt:lpstr>Decision Trees: Evaluation: Confusion Matrix and threshold </vt:lpstr>
      <vt:lpstr>Decision Trees: Evaluation: Confusion Matrix and threshold </vt:lpstr>
      <vt:lpstr>Decision Trees: Evaluation: Confusion Matrix and threshold </vt:lpstr>
      <vt:lpstr>Decision Trees: Evaluation: ROC</vt:lpstr>
      <vt:lpstr>Decision Trees: Evaluation: Code ROC  </vt:lpstr>
      <vt:lpstr>Decision Trees: Evaluation: Code ROC  </vt:lpstr>
      <vt:lpstr>PowerPoint Presentation</vt:lpstr>
      <vt:lpstr>Decision Trees: Evaluation: Confusion Matrix and threshold </vt:lpstr>
      <vt:lpstr>Target Setting </vt:lpstr>
      <vt:lpstr>Target Setting </vt:lpstr>
      <vt:lpstr>Quick Example in 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2010-04-19T20:44:32Z</dcterms:created>
  <dcterms:modified xsi:type="dcterms:W3CDTF">2019-09-16T15:22:35Z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0x010100845CBBF65F9F714BA6B7672F506B2B6E</vt:lpwstr>
  </property>
</Properties>
</file>